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63"/>
  </p:notesMasterIdLst>
  <p:sldIdLst>
    <p:sldId id="281" r:id="rId2"/>
    <p:sldId id="256" r:id="rId3"/>
    <p:sldId id="313" r:id="rId4"/>
    <p:sldId id="260" r:id="rId5"/>
    <p:sldId id="316" r:id="rId6"/>
    <p:sldId id="348" r:id="rId7"/>
    <p:sldId id="265" r:id="rId8"/>
    <p:sldId id="332" r:id="rId9"/>
    <p:sldId id="296" r:id="rId10"/>
    <p:sldId id="345" r:id="rId11"/>
    <p:sldId id="347" r:id="rId12"/>
    <p:sldId id="297" r:id="rId13"/>
    <p:sldId id="346" r:id="rId14"/>
    <p:sldId id="298" r:id="rId15"/>
    <p:sldId id="299" r:id="rId16"/>
    <p:sldId id="322" r:id="rId17"/>
    <p:sldId id="333" r:id="rId18"/>
    <p:sldId id="289" r:id="rId19"/>
    <p:sldId id="324" r:id="rId20"/>
    <p:sldId id="306" r:id="rId21"/>
    <p:sldId id="307" r:id="rId22"/>
    <p:sldId id="323" r:id="rId23"/>
    <p:sldId id="308" r:id="rId24"/>
    <p:sldId id="349" r:id="rId25"/>
    <p:sldId id="318" r:id="rId26"/>
    <p:sldId id="319" r:id="rId27"/>
    <p:sldId id="320" r:id="rId28"/>
    <p:sldId id="326" r:id="rId29"/>
    <p:sldId id="350" r:id="rId30"/>
    <p:sldId id="329" r:id="rId31"/>
    <p:sldId id="328" r:id="rId32"/>
    <p:sldId id="335" r:id="rId33"/>
    <p:sldId id="336" r:id="rId34"/>
    <p:sldId id="337" r:id="rId35"/>
    <p:sldId id="338" r:id="rId36"/>
    <p:sldId id="341" r:id="rId37"/>
    <p:sldId id="342" r:id="rId38"/>
    <p:sldId id="339" r:id="rId39"/>
    <p:sldId id="340" r:id="rId40"/>
    <p:sldId id="301" r:id="rId41"/>
    <p:sldId id="343" r:id="rId42"/>
    <p:sldId id="334" r:id="rId43"/>
    <p:sldId id="270" r:id="rId44"/>
    <p:sldId id="271" r:id="rId45"/>
    <p:sldId id="303" r:id="rId46"/>
    <p:sldId id="304" r:id="rId47"/>
    <p:sldId id="305" r:id="rId48"/>
    <p:sldId id="278" r:id="rId49"/>
    <p:sldId id="279" r:id="rId50"/>
    <p:sldId id="280" r:id="rId51"/>
    <p:sldId id="309" r:id="rId52"/>
    <p:sldId id="310" r:id="rId53"/>
    <p:sldId id="311" r:id="rId54"/>
    <p:sldId id="312" r:id="rId55"/>
    <p:sldId id="273" r:id="rId56"/>
    <p:sldId id="275" r:id="rId57"/>
    <p:sldId id="276" r:id="rId58"/>
    <p:sldId id="277" r:id="rId59"/>
    <p:sldId id="351" r:id="rId60"/>
    <p:sldId id="344" r:id="rId61"/>
    <p:sldId id="352" r:id="rId62"/>
  </p:sldIdLst>
  <p:sldSz cx="9144000" cy="6858000" type="screen4x3"/>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1809" autoAdjust="0"/>
    <p:restoredTop sz="94660"/>
  </p:normalViewPr>
  <p:slideViewPr>
    <p:cSldViewPr>
      <p:cViewPr varScale="1">
        <p:scale>
          <a:sx n="69" d="100"/>
          <a:sy n="69" d="100"/>
        </p:scale>
        <p:origin x="1308"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7023BF0F-0397-4CBC-930D-42C117D4DC14}" type="datetimeFigureOut">
              <a:rPr lang="fa-IR" smtClean="0"/>
              <a:t>19/03/1448</a:t>
            </a:fld>
            <a:endParaRPr lang="fa-I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FD83A4DD-D916-4C7C-936A-5C9589FE9CD2}" type="slidenum">
              <a:rPr lang="fa-IR" smtClean="0"/>
              <a:t>‹#›</a:t>
            </a:fld>
            <a:endParaRPr lang="fa-IR"/>
          </a:p>
        </p:txBody>
      </p:sp>
    </p:spTree>
    <p:extLst>
      <p:ext uri="{BB962C8B-B14F-4D97-AF65-F5344CB8AC3E}">
        <p14:creationId xmlns:p14="http://schemas.microsoft.com/office/powerpoint/2010/main" val="3686964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FD83A4DD-D916-4C7C-936A-5C9589FE9CD2}" type="slidenum">
              <a:rPr lang="fa-IR" smtClean="0"/>
              <a:t>5</a:t>
            </a:fld>
            <a:endParaRPr lang="fa-IR"/>
          </a:p>
        </p:txBody>
      </p:sp>
    </p:spTree>
    <p:extLst>
      <p:ext uri="{BB962C8B-B14F-4D97-AF65-F5344CB8AC3E}">
        <p14:creationId xmlns:p14="http://schemas.microsoft.com/office/powerpoint/2010/main" val="1571376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E0DED655-E544-42DA-803A-CCEC4DFD146E}" type="datetimeFigureOut">
              <a:rPr lang="fa-IR" smtClean="0"/>
              <a:pPr/>
              <a:t>19/03/1448</a:t>
            </a:fld>
            <a:endParaRPr lang="fa-IR"/>
          </a:p>
        </p:txBody>
      </p:sp>
      <p:sp>
        <p:nvSpPr>
          <p:cNvPr id="19" name="Footer Placeholder 18"/>
          <p:cNvSpPr>
            <a:spLocks noGrp="1"/>
          </p:cNvSpPr>
          <p:nvPr>
            <p:ph type="ftr" sz="quarter" idx="11"/>
          </p:nvPr>
        </p:nvSpPr>
        <p:spPr/>
        <p:txBody>
          <a:bodyPr/>
          <a:lstStyle/>
          <a:p>
            <a:endParaRPr lang="fa-IR"/>
          </a:p>
        </p:txBody>
      </p:sp>
      <p:sp>
        <p:nvSpPr>
          <p:cNvPr id="27" name="Slide Number Placeholder 26"/>
          <p:cNvSpPr>
            <a:spLocks noGrp="1"/>
          </p:cNvSpPr>
          <p:nvPr>
            <p:ph type="sldNum" sz="quarter" idx="12"/>
          </p:nvPr>
        </p:nvSpPr>
        <p:spPr/>
        <p:txBody>
          <a:bodyPr/>
          <a:lstStyle/>
          <a:p>
            <a:fld id="{A826C53B-6DB2-4AAD-B297-5260CEC7F57D}" type="slidenum">
              <a:rPr lang="fa-IR" smtClean="0"/>
              <a:pPr/>
              <a:t>‹#›</a:t>
            </a:fld>
            <a:endParaRPr lang="fa-I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DED655-E544-42DA-803A-CCEC4DFD146E}" type="datetimeFigureOut">
              <a:rPr lang="fa-IR" smtClean="0"/>
              <a:pPr/>
              <a:t>19/03/1448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826C53B-6DB2-4AAD-B297-5260CEC7F57D}" type="slidenum">
              <a:rPr lang="fa-IR" smtClean="0"/>
              <a:pPr/>
              <a:t>‹#›</a:t>
            </a:fld>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0DED655-E544-42DA-803A-CCEC4DFD146E}" type="datetimeFigureOut">
              <a:rPr lang="fa-IR" smtClean="0"/>
              <a:pPr/>
              <a:t>19/03/1448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826C53B-6DB2-4AAD-B297-5260CEC7F57D}" type="slidenum">
              <a:rPr lang="fa-IR" smtClean="0"/>
              <a:pPr/>
              <a:t>‹#›</a:t>
            </a:fld>
            <a:endParaRPr lang="fa-I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0DED655-E544-42DA-803A-CCEC4DFD146E}" type="datetimeFigureOut">
              <a:rPr lang="fa-IR" smtClean="0"/>
              <a:pPr/>
              <a:t>19/03/1448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826C53B-6DB2-4AAD-B297-5260CEC7F57D}" type="slidenum">
              <a:rPr lang="fa-IR" smtClean="0"/>
              <a:pPr/>
              <a:t>‹#›</a:t>
            </a:fld>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0DED655-E544-42DA-803A-CCEC4DFD146E}" type="datetimeFigureOut">
              <a:rPr lang="fa-IR" smtClean="0"/>
              <a:pPr/>
              <a:t>19/03/1448</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A826C53B-6DB2-4AAD-B297-5260CEC7F57D}" type="slidenum">
              <a:rPr lang="fa-IR" smtClean="0"/>
              <a:pPr/>
              <a:t>‹#›</a:t>
            </a:fld>
            <a:endParaRPr lang="fa-I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0DED655-E544-42DA-803A-CCEC4DFD146E}" type="datetimeFigureOut">
              <a:rPr lang="fa-IR" smtClean="0"/>
              <a:pPr/>
              <a:t>19/03/1448</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A826C53B-6DB2-4AAD-B297-5260CEC7F57D}" type="slidenum">
              <a:rPr lang="fa-IR" smtClean="0"/>
              <a:pPr/>
              <a:t>‹#›</a:t>
            </a:fld>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ED655-E544-42DA-803A-CCEC4DFD146E}" type="datetimeFigureOut">
              <a:rPr lang="fa-IR" smtClean="0"/>
              <a:pPr/>
              <a:t>19/03/1448</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A826C53B-6DB2-4AAD-B297-5260CEC7F57D}" type="slidenum">
              <a:rPr lang="fa-IR" smtClean="0"/>
              <a:pPr/>
              <a:t>‹#›</a:t>
            </a:fld>
            <a:endParaRPr lang="fa-I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0DED655-E544-42DA-803A-CCEC4DFD146E}" type="datetimeFigureOut">
              <a:rPr lang="fa-IR" smtClean="0"/>
              <a:pPr/>
              <a:t>19/03/1448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A826C53B-6DB2-4AAD-B297-5260CEC7F57D}" type="slidenum">
              <a:rPr lang="fa-IR" smtClean="0"/>
              <a:pPr/>
              <a:t>‹#›</a:t>
            </a:fld>
            <a:endParaRPr lang="fa-I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0DED655-E544-42DA-803A-CCEC4DFD146E}" type="datetimeFigureOut">
              <a:rPr lang="fa-IR" smtClean="0"/>
              <a:pPr/>
              <a:t>19/03/1448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a:xfrm>
            <a:off x="8077200" y="6356350"/>
            <a:ext cx="609600" cy="365125"/>
          </a:xfrm>
        </p:spPr>
        <p:txBody>
          <a:bodyPr/>
          <a:lstStyle/>
          <a:p>
            <a:fld id="{A826C53B-6DB2-4AAD-B297-5260CEC7F57D}" type="slidenum">
              <a:rPr lang="fa-IR" smtClean="0"/>
              <a:pPr/>
              <a:t>‹#›</a:t>
            </a:fld>
            <a:endParaRPr lang="fa-I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DED655-E544-42DA-803A-CCEC4DFD146E}" type="datetimeFigureOut">
              <a:rPr lang="fa-IR" smtClean="0"/>
              <a:pPr/>
              <a:t>19/03/1448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826C53B-6DB2-4AAD-B297-5260CEC7F57D}" type="slidenum">
              <a:rPr lang="fa-IR" smtClean="0"/>
              <a:pPr/>
              <a:t>‹#›</a:t>
            </a:fld>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DED655-E544-42DA-803A-CCEC4DFD146E}" type="datetimeFigureOut">
              <a:rPr lang="fa-IR" smtClean="0"/>
              <a:pPr/>
              <a:t>19/03/1448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A826C53B-6DB2-4AAD-B297-5260CEC7F57D}" type="slidenum">
              <a:rPr lang="fa-IR" smtClean="0"/>
              <a:pPr/>
              <a:t>‹#›</a:t>
            </a:fld>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E0DED655-E544-42DA-803A-CCEC4DFD146E}" type="datetimeFigureOut">
              <a:rPr lang="fa-IR" smtClean="0"/>
              <a:pPr/>
              <a:t>19/03/1448</a:t>
            </a:fld>
            <a:endParaRPr lang="fa-I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fa-I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A826C53B-6DB2-4AAD-B297-5260CEC7F57D}" type="slidenum">
              <a:rPr lang="fa-IR" smtClean="0"/>
              <a:pPr/>
              <a:t>‹#›</a:t>
            </a:fld>
            <a:endParaRPr lang="fa-I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fi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jf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6.jf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t>به نام خداوند بخشنده ی مهربان</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08005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4929198"/>
            <a:ext cx="7851648" cy="928694"/>
          </a:xfrm>
        </p:spPr>
        <p:txBody>
          <a:bodyPr>
            <a:normAutofit/>
          </a:bodyPr>
          <a:lstStyle/>
          <a:p>
            <a:pPr algn="ctr"/>
            <a:endParaRPr lang="fa-IR" dirty="0"/>
          </a:p>
        </p:txBody>
      </p:sp>
      <p:sp>
        <p:nvSpPr>
          <p:cNvPr id="3" name="Subtitle 2"/>
          <p:cNvSpPr>
            <a:spLocks noGrp="1"/>
          </p:cNvSpPr>
          <p:nvPr>
            <p:ph type="subTitle" idx="1"/>
          </p:nvPr>
        </p:nvSpPr>
        <p:spPr>
          <a:xfrm>
            <a:off x="533400" y="1142984"/>
            <a:ext cx="7854696" cy="3838152"/>
          </a:xfrm>
        </p:spPr>
        <p:txBody>
          <a:bodyPr>
            <a:normAutofit/>
          </a:bodyPr>
          <a:lstStyle/>
          <a:p>
            <a:pPr algn="ctr"/>
            <a:endParaRPr lang="fa-IR" sz="6000" dirty="0" smtClean="0">
              <a:cs typeface="B Mitra" pitchFamily="2" charset="-78"/>
            </a:endParaRPr>
          </a:p>
          <a:p>
            <a:pPr algn="ctr"/>
            <a:r>
              <a:rPr lang="fa-IR" sz="9600" dirty="0" smtClean="0">
                <a:cs typeface="B Mitra" pitchFamily="2" charset="-78"/>
              </a:rPr>
              <a:t>زايمان بدون درد</a:t>
            </a:r>
          </a:p>
          <a:p>
            <a:pPr algn="ctr"/>
            <a:endParaRPr lang="fa-IR" sz="6000" dirty="0">
              <a:cs typeface="B Mitra" pitchFamily="2" charset="-78"/>
            </a:endParaRPr>
          </a:p>
        </p:txBody>
      </p:sp>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0034" y="4929198"/>
            <a:ext cx="7851648" cy="928694"/>
          </a:xfrm>
        </p:spPr>
        <p:txBody>
          <a:bodyPr>
            <a:normAutofit/>
          </a:bodyPr>
          <a:lstStyle/>
          <a:p>
            <a:pPr algn="ctr"/>
            <a:endParaRPr lang="fa-IR" dirty="0"/>
          </a:p>
        </p:txBody>
      </p:sp>
      <p:sp>
        <p:nvSpPr>
          <p:cNvPr id="3" name="Subtitle 2"/>
          <p:cNvSpPr>
            <a:spLocks noGrp="1"/>
          </p:cNvSpPr>
          <p:nvPr>
            <p:ph type="subTitle" idx="1"/>
          </p:nvPr>
        </p:nvSpPr>
        <p:spPr>
          <a:xfrm>
            <a:off x="533400" y="1142984"/>
            <a:ext cx="7854696" cy="3838152"/>
          </a:xfrm>
        </p:spPr>
        <p:txBody>
          <a:bodyPr>
            <a:normAutofit/>
          </a:bodyPr>
          <a:lstStyle/>
          <a:p>
            <a:pPr algn="ctr"/>
            <a:endParaRPr lang="fa-IR" sz="6000" dirty="0" smtClean="0">
              <a:cs typeface="B Mitra" pitchFamily="2" charset="-78"/>
            </a:endParaRPr>
          </a:p>
          <a:p>
            <a:pPr algn="ctr"/>
            <a:r>
              <a:rPr lang="fa-IR" sz="8000" dirty="0" smtClean="0">
                <a:cs typeface="B Mitra" pitchFamily="2" charset="-78"/>
              </a:rPr>
              <a:t>رژيونال آنالژزي</a:t>
            </a:r>
            <a:endParaRPr lang="fa-IR" sz="8000" dirty="0">
              <a:cs typeface="B Mitra" pitchFamily="2" charset="-78"/>
            </a:endParaRPr>
          </a:p>
        </p:txBody>
      </p:sp>
    </p:spTree>
    <p:extLst>
      <p:ext uri="{BB962C8B-B14F-4D97-AF65-F5344CB8AC3E}">
        <p14:creationId xmlns:p14="http://schemas.microsoft.com/office/powerpoint/2010/main" val="3027143280"/>
      </p:ext>
    </p:extLst>
  </p:cSld>
  <p:clrMapOvr>
    <a:masterClrMapping/>
  </p:clrMapOvr>
  <p:transition spd="med">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dirty="0" smtClean="0">
                <a:solidFill>
                  <a:srgbClr val="C00000"/>
                </a:solidFill>
                <a:cs typeface="B Nazanin" panose="00000400000000000000" pitchFamily="2" charset="-78"/>
              </a:rPr>
              <a:t>كنترانديكاسيونهاي مطلق </a:t>
            </a:r>
            <a:r>
              <a:rPr lang="fa-IR" dirty="0" smtClean="0">
                <a:solidFill>
                  <a:srgbClr val="C00000"/>
                </a:solidFill>
              </a:rPr>
              <a:t>:</a:t>
            </a:r>
            <a:endParaRPr lang="fa-IR" dirty="0">
              <a:solidFill>
                <a:srgbClr val="C00000"/>
              </a:solidFill>
            </a:endParaRPr>
          </a:p>
        </p:txBody>
      </p:sp>
      <p:sp>
        <p:nvSpPr>
          <p:cNvPr id="3" name="Content Placeholder 2"/>
          <p:cNvSpPr>
            <a:spLocks noGrp="1"/>
          </p:cNvSpPr>
          <p:nvPr>
            <p:ph idx="1"/>
          </p:nvPr>
        </p:nvSpPr>
        <p:spPr/>
        <p:txBody>
          <a:bodyPr/>
          <a:lstStyle/>
          <a:p>
            <a:pPr marL="514350" indent="-514350">
              <a:buAutoNum type="arabicPeriod"/>
            </a:pPr>
            <a:r>
              <a:rPr lang="fa-IR" dirty="0" smtClean="0">
                <a:solidFill>
                  <a:srgbClr val="002060"/>
                </a:solidFill>
                <a:cs typeface="B Nazanin" panose="00000400000000000000" pitchFamily="2" charset="-78"/>
              </a:rPr>
              <a:t>عدم رضايت مادر</a:t>
            </a:r>
          </a:p>
          <a:p>
            <a:pPr marL="514350" indent="-514350">
              <a:buAutoNum type="arabicPeriod"/>
            </a:pPr>
            <a:r>
              <a:rPr lang="fa-IR" dirty="0" smtClean="0">
                <a:solidFill>
                  <a:srgbClr val="002060"/>
                </a:solidFill>
                <a:cs typeface="B Nazanin" panose="00000400000000000000" pitchFamily="2" charset="-78"/>
              </a:rPr>
              <a:t>موارد اورژانسي كه نياز به سزارين دارند</a:t>
            </a:r>
          </a:p>
          <a:p>
            <a:pPr marL="514350" indent="-514350">
              <a:buAutoNum type="arabicPeriod"/>
            </a:pPr>
            <a:r>
              <a:rPr lang="fa-IR" dirty="0" smtClean="0">
                <a:solidFill>
                  <a:srgbClr val="002060"/>
                </a:solidFill>
                <a:cs typeface="B Nazanin" panose="00000400000000000000" pitchFamily="2" charset="-78"/>
              </a:rPr>
              <a:t>عدم توانايي مادر در حفظ بي حركتي</a:t>
            </a:r>
          </a:p>
          <a:p>
            <a:pPr marL="514350" indent="-514350">
              <a:buAutoNum type="arabicPeriod"/>
            </a:pPr>
            <a:r>
              <a:rPr lang="fa-IR" dirty="0" smtClean="0">
                <a:solidFill>
                  <a:srgbClr val="002060"/>
                </a:solidFill>
                <a:cs typeface="B Nazanin" panose="00000400000000000000" pitchFamily="2" charset="-78"/>
              </a:rPr>
              <a:t>اختلالات انعقادي</a:t>
            </a:r>
          </a:p>
          <a:p>
            <a:pPr marL="514350" indent="-514350">
              <a:buAutoNum type="arabicPeriod"/>
            </a:pPr>
            <a:r>
              <a:rPr lang="en-US" dirty="0" smtClean="0">
                <a:solidFill>
                  <a:srgbClr val="002060"/>
                </a:solidFill>
                <a:cs typeface="B Nazanin" panose="00000400000000000000" pitchFamily="2" charset="-78"/>
              </a:rPr>
              <a:t>ICP</a:t>
            </a:r>
            <a:r>
              <a:rPr lang="fa-IR" dirty="0" smtClean="0">
                <a:solidFill>
                  <a:srgbClr val="002060"/>
                </a:solidFill>
                <a:cs typeface="B Nazanin" panose="00000400000000000000" pitchFamily="2" charset="-78"/>
              </a:rPr>
              <a:t> بالا: بعلت ضايعات فراگير و..</a:t>
            </a:r>
          </a:p>
          <a:p>
            <a:pPr marL="514350" indent="-514350">
              <a:buAutoNum type="arabicPeriod"/>
            </a:pPr>
            <a:r>
              <a:rPr lang="fa-IR" dirty="0" smtClean="0">
                <a:solidFill>
                  <a:srgbClr val="002060"/>
                </a:solidFill>
                <a:cs typeface="B Nazanin" panose="00000400000000000000" pitchFamily="2" charset="-78"/>
              </a:rPr>
              <a:t>عفونت موضعي محل تزريق</a:t>
            </a:r>
          </a:p>
          <a:p>
            <a:pPr marL="514350" indent="-514350">
              <a:buAutoNum type="arabicPeriod"/>
            </a:pPr>
            <a:r>
              <a:rPr lang="fa-IR" dirty="0" smtClean="0">
                <a:solidFill>
                  <a:srgbClr val="002060"/>
                </a:solidFill>
                <a:cs typeface="B Nazanin" panose="00000400000000000000" pitchFamily="2" charset="-78"/>
              </a:rPr>
              <a:t>باكتريمي/ سپتي سمي</a:t>
            </a:r>
          </a:p>
        </p:txBody>
      </p:sp>
    </p:spTree>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dirty="0" smtClean="0">
                <a:solidFill>
                  <a:srgbClr val="C00000"/>
                </a:solidFill>
                <a:cs typeface="B Nazanin" panose="00000400000000000000" pitchFamily="2" charset="-78"/>
              </a:rPr>
              <a:t>كنترانديكاسيونهاي نسبي</a:t>
            </a:r>
            <a:r>
              <a:rPr lang="fa-IR" dirty="0" smtClean="0">
                <a:solidFill>
                  <a:srgbClr val="C00000"/>
                </a:solidFill>
              </a:rPr>
              <a:t>:</a:t>
            </a:r>
            <a:endParaRPr lang="fa-IR" dirty="0">
              <a:solidFill>
                <a:srgbClr val="C00000"/>
              </a:solidFill>
            </a:endParaRPr>
          </a:p>
        </p:txBody>
      </p:sp>
      <p:sp>
        <p:nvSpPr>
          <p:cNvPr id="3" name="Content Placeholder 2"/>
          <p:cNvSpPr>
            <a:spLocks noGrp="1"/>
          </p:cNvSpPr>
          <p:nvPr>
            <p:ph idx="1"/>
          </p:nvPr>
        </p:nvSpPr>
        <p:spPr/>
        <p:txBody>
          <a:bodyPr/>
          <a:lstStyle/>
          <a:p>
            <a:pPr marL="514350" indent="-514350">
              <a:buAutoNum type="arabicPeriod"/>
            </a:pPr>
            <a:r>
              <a:rPr lang="fa-IR" dirty="0" smtClean="0">
                <a:solidFill>
                  <a:srgbClr val="002060"/>
                </a:solidFill>
                <a:cs typeface="B Nazanin" panose="00000400000000000000" pitchFamily="2" charset="-78"/>
              </a:rPr>
              <a:t>حساسيت به داروها</a:t>
            </a:r>
          </a:p>
          <a:p>
            <a:pPr marL="514350" indent="-514350">
              <a:buAutoNum type="arabicPeriod"/>
            </a:pPr>
            <a:r>
              <a:rPr lang="fa-IR" dirty="0" smtClean="0">
                <a:solidFill>
                  <a:srgbClr val="002060"/>
                </a:solidFill>
                <a:cs typeface="B Nazanin" panose="00000400000000000000" pitchFamily="2" charset="-78"/>
              </a:rPr>
              <a:t>ضايعات سيستم عصبي مركزي</a:t>
            </a:r>
          </a:p>
          <a:p>
            <a:pPr marL="514350" indent="-514350">
              <a:buAutoNum type="arabicPeriod"/>
            </a:pPr>
            <a:r>
              <a:rPr lang="fa-IR" dirty="0" smtClean="0">
                <a:solidFill>
                  <a:srgbClr val="002060"/>
                </a:solidFill>
                <a:cs typeface="B Nazanin" panose="00000400000000000000" pitchFamily="2" charset="-78"/>
              </a:rPr>
              <a:t>اختلالات هموديناميك</a:t>
            </a:r>
          </a:p>
          <a:p>
            <a:pPr marL="514350" indent="-514350">
              <a:buAutoNum type="arabicPeriod"/>
            </a:pPr>
            <a:r>
              <a:rPr lang="fa-IR" dirty="0" smtClean="0">
                <a:solidFill>
                  <a:srgbClr val="002060"/>
                </a:solidFill>
                <a:cs typeface="B Nazanin" panose="00000400000000000000" pitchFamily="2" charset="-78"/>
              </a:rPr>
              <a:t>ديسترس جنيني</a:t>
            </a:r>
          </a:p>
          <a:p>
            <a:pPr marL="514350" indent="-514350">
              <a:buAutoNum type="arabicPeriod"/>
            </a:pPr>
            <a:r>
              <a:rPr lang="fa-IR" dirty="0" smtClean="0">
                <a:solidFill>
                  <a:srgbClr val="002060"/>
                </a:solidFill>
                <a:cs typeface="B Nazanin" panose="00000400000000000000" pitchFamily="2" charset="-78"/>
              </a:rPr>
              <a:t>عدم مهارت متخصص بيهوشي</a:t>
            </a:r>
          </a:p>
          <a:p>
            <a:pPr marL="514350" indent="-514350">
              <a:buAutoNum type="arabicPeriod"/>
            </a:pPr>
            <a:r>
              <a:rPr lang="fa-IR" dirty="0">
                <a:solidFill>
                  <a:srgbClr val="002060"/>
                </a:solidFill>
                <a:cs typeface="B Nazanin" panose="00000400000000000000" pitchFamily="2" charset="-78"/>
              </a:rPr>
              <a:t>بيماريهاي قلبي كه بازده قلبي را بشدت محدود كرده است</a:t>
            </a:r>
          </a:p>
          <a:p>
            <a:pPr marL="514350" indent="-514350">
              <a:buAutoNum type="arabicPeriod"/>
            </a:pPr>
            <a:endParaRPr lang="fa-IR" dirty="0" smtClean="0">
              <a:solidFill>
                <a:srgbClr val="002060"/>
              </a:solidFill>
              <a:cs typeface="+mj-cs"/>
            </a:endParaRPr>
          </a:p>
        </p:txBody>
      </p:sp>
    </p:spTree>
    <p:extLst>
      <p:ext uri="{BB962C8B-B14F-4D97-AF65-F5344CB8AC3E}">
        <p14:creationId xmlns:p14="http://schemas.microsoft.com/office/powerpoint/2010/main" val="2782725496"/>
      </p:ext>
    </p:extLst>
  </p:cSld>
  <p:clrMapOvr>
    <a:masterClrMapping/>
  </p:clrMapOvr>
  <p:transition>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dirty="0" smtClean="0"/>
              <a:t> نكته ها</a:t>
            </a:r>
            <a:endParaRPr lang="fa-IR" dirty="0"/>
          </a:p>
        </p:txBody>
      </p:sp>
      <p:sp>
        <p:nvSpPr>
          <p:cNvPr id="3" name="Content Placeholder 2"/>
          <p:cNvSpPr>
            <a:spLocks noGrp="1"/>
          </p:cNvSpPr>
          <p:nvPr>
            <p:ph idx="1"/>
          </p:nvPr>
        </p:nvSpPr>
        <p:spPr/>
        <p:txBody>
          <a:bodyPr/>
          <a:lstStyle/>
          <a:p>
            <a:r>
              <a:rPr lang="fa-IR" dirty="0" smtClean="0">
                <a:solidFill>
                  <a:srgbClr val="002060"/>
                </a:solidFill>
                <a:cs typeface="B Nazanin" panose="00000400000000000000" pitchFamily="2" charset="-78"/>
              </a:rPr>
              <a:t>ويزيت اوليه ي مادر بايد توسط متخصص بيهوشي انجام شود</a:t>
            </a:r>
          </a:p>
          <a:p>
            <a:r>
              <a:rPr lang="fa-IR" dirty="0" smtClean="0">
                <a:solidFill>
                  <a:srgbClr val="002060"/>
                </a:solidFill>
                <a:cs typeface="B Nazanin" panose="00000400000000000000" pitchFamily="2" charset="-78"/>
              </a:rPr>
              <a:t>ترالي احياء بايد در دسترس باشد</a:t>
            </a:r>
          </a:p>
          <a:p>
            <a:r>
              <a:rPr lang="fa-IR" dirty="0" smtClean="0">
                <a:solidFill>
                  <a:srgbClr val="002060"/>
                </a:solidFill>
                <a:cs typeface="B Nazanin" panose="00000400000000000000" pitchFamily="2" charset="-78"/>
              </a:rPr>
              <a:t>قبل از انجام بي دردي بايد راه وريدي دوم و مايع درماني مناسب برقرار شود</a:t>
            </a:r>
          </a:p>
          <a:p>
            <a:endParaRPr lang="fa-IR" dirty="0"/>
          </a:p>
        </p:txBody>
      </p:sp>
    </p:spTree>
    <p:extLst>
      <p:ext uri="{BB962C8B-B14F-4D97-AF65-F5344CB8AC3E}">
        <p14:creationId xmlns:p14="http://schemas.microsoft.com/office/powerpoint/2010/main" val="14885778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solidFill>
                  <a:srgbClr val="C00000"/>
                </a:solidFill>
                <a:cs typeface="B Nazanin" panose="00000400000000000000" pitchFamily="2" charset="-78"/>
              </a:rPr>
              <a:t>روش</a:t>
            </a:r>
            <a:r>
              <a:rPr lang="fa-IR" dirty="0" smtClean="0">
                <a:cs typeface="B Nazanin" panose="00000400000000000000" pitchFamily="2" charset="-78"/>
              </a:rPr>
              <a:t> انجام آنالژزي اپيدورال</a:t>
            </a:r>
            <a:endParaRPr lang="fa-IR" dirty="0">
              <a:cs typeface="B Nazanin" panose="00000400000000000000" pitchFamily="2" charset="-78"/>
            </a:endParaRPr>
          </a:p>
        </p:txBody>
      </p:sp>
      <p:sp>
        <p:nvSpPr>
          <p:cNvPr id="3" name="Content Placeholder 2"/>
          <p:cNvSpPr>
            <a:spLocks noGrp="1"/>
          </p:cNvSpPr>
          <p:nvPr>
            <p:ph idx="1"/>
          </p:nvPr>
        </p:nvSpPr>
        <p:spPr/>
        <p:txBody>
          <a:bodyPr>
            <a:normAutofit/>
          </a:bodyPr>
          <a:lstStyle/>
          <a:p>
            <a:r>
              <a:rPr lang="fa-IR" dirty="0" smtClean="0">
                <a:solidFill>
                  <a:srgbClr val="002060"/>
                </a:solidFill>
                <a:cs typeface="B Nazanin" panose="00000400000000000000" pitchFamily="2" charset="-78"/>
              </a:rPr>
              <a:t>پوزيشن مناسب : به پهلوی چپ و یا نشسته </a:t>
            </a:r>
          </a:p>
          <a:p>
            <a:r>
              <a:rPr lang="fa-IR" dirty="0" smtClean="0">
                <a:solidFill>
                  <a:srgbClr val="002060"/>
                </a:solidFill>
                <a:cs typeface="B Nazanin" panose="00000400000000000000" pitchFamily="2" charset="-78"/>
              </a:rPr>
              <a:t>هيدراسيون مادر، كنترل </a:t>
            </a:r>
            <a:r>
              <a:rPr lang="en-US" dirty="0" smtClean="0">
                <a:solidFill>
                  <a:srgbClr val="FF0000"/>
                </a:solidFill>
                <a:cs typeface="B Nazanin" panose="00000400000000000000" pitchFamily="2" charset="-78"/>
              </a:rPr>
              <a:t>BP</a:t>
            </a:r>
            <a:r>
              <a:rPr lang="fa-IR" dirty="0" smtClean="0">
                <a:solidFill>
                  <a:srgbClr val="FF0000"/>
                </a:solidFill>
                <a:cs typeface="B Nazanin" panose="00000400000000000000" pitchFamily="2" charset="-78"/>
              </a:rPr>
              <a:t> </a:t>
            </a:r>
            <a:r>
              <a:rPr lang="fa-IR" dirty="0" smtClean="0">
                <a:solidFill>
                  <a:srgbClr val="002060"/>
                </a:solidFill>
                <a:cs typeface="B Nazanin" panose="00000400000000000000" pitchFamily="2" charset="-78"/>
              </a:rPr>
              <a:t>و ضربان قلب </a:t>
            </a:r>
          </a:p>
          <a:p>
            <a:r>
              <a:rPr lang="fa-IR" dirty="0" smtClean="0">
                <a:solidFill>
                  <a:srgbClr val="002060"/>
                </a:solidFill>
                <a:cs typeface="B Nazanin" panose="00000400000000000000" pitchFamily="2" charset="-78"/>
              </a:rPr>
              <a:t>داروهاي تزريقي در فضاي اپيدورال به يك فضا پايين تر وسه فضا بالاتر انتشار مي يابد</a:t>
            </a:r>
          </a:p>
          <a:p>
            <a:r>
              <a:rPr lang="fa-IR" dirty="0" smtClean="0">
                <a:solidFill>
                  <a:srgbClr val="002060"/>
                </a:solidFill>
                <a:cs typeface="B Nazanin" panose="00000400000000000000" pitchFamily="2" charset="-78"/>
              </a:rPr>
              <a:t>قبل از انجام اپيدورال مايع درماني بايد با احتياط انجام شود</a:t>
            </a:r>
          </a:p>
          <a:p>
            <a:r>
              <a:rPr lang="fa-IR" dirty="0" smtClean="0">
                <a:solidFill>
                  <a:srgbClr val="002060"/>
                </a:solidFill>
                <a:cs typeface="B Nazanin" panose="00000400000000000000" pitchFamily="2" charset="-78"/>
              </a:rPr>
              <a:t>اطمينان از محل درست كاتتر: با تزریق تست دوز</a:t>
            </a:r>
          </a:p>
          <a:p>
            <a:pPr marL="0" indent="0">
              <a:buNone/>
            </a:pP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  تست دوز: 3 سي سي ليدوكائين 2% + 1 سي سي اپينفرين </a:t>
            </a:r>
            <a:r>
              <a:rPr lang="en-US" dirty="0" smtClean="0">
                <a:solidFill>
                  <a:srgbClr val="002060"/>
                </a:solidFill>
                <a:cs typeface="B Nazanin" panose="00000400000000000000" pitchFamily="2" charset="-78"/>
              </a:rPr>
              <a:t>1/200000</a:t>
            </a:r>
            <a:endParaRPr lang="fa-IR" dirty="0" smtClean="0">
              <a:solidFill>
                <a:srgbClr val="002060"/>
              </a:solidFill>
              <a:cs typeface="B Nazanin" panose="00000400000000000000" pitchFamily="2" charset="-78"/>
            </a:endParaRPr>
          </a:p>
          <a:p>
            <a:endParaRPr lang="fa-IR" dirty="0" smtClean="0">
              <a:cs typeface="+mj-cs"/>
            </a:endParaRP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p:txBody>
          <a:bodyPr/>
          <a:lstStyle/>
          <a:p>
            <a:r>
              <a:rPr lang="fa-IR" dirty="0" smtClean="0">
                <a:solidFill>
                  <a:srgbClr val="002060"/>
                </a:solidFill>
                <a:cs typeface="B Nazanin" panose="00000400000000000000" pitchFamily="2" charset="-78"/>
              </a:rPr>
              <a:t>اپي نفرين </a:t>
            </a:r>
            <a:r>
              <a:rPr lang="en-US" dirty="0" smtClean="0">
                <a:solidFill>
                  <a:srgbClr val="002060"/>
                </a:solidFill>
                <a:cs typeface="B Nazanin" panose="00000400000000000000" pitchFamily="2" charset="-78"/>
              </a:rPr>
              <a:t>1/200000</a:t>
            </a:r>
            <a:r>
              <a:rPr lang="fa-IR" dirty="0" smtClean="0">
                <a:solidFill>
                  <a:srgbClr val="002060"/>
                </a:solidFill>
                <a:cs typeface="B Nazanin" panose="00000400000000000000" pitchFamily="2" charset="-78"/>
              </a:rPr>
              <a:t> :</a:t>
            </a:r>
          </a:p>
          <a:p>
            <a:pPr marL="0" indent="0">
              <a:buNone/>
            </a:pP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  1 ميلي گرم اپينفرين را با 9 سي سي آب مقطر رقيق مي كنيم سپس 1 سي سي از آن را مي كشيم و به 20 سي سي مي رسانيم: اپينفرين يك به 200000 آماده مي شود</a:t>
            </a:r>
            <a:endParaRPr lang="fa-IR" dirty="0">
              <a:solidFill>
                <a:srgbClr val="002060"/>
              </a:solidFill>
              <a:cs typeface="B Nazanin" panose="00000400000000000000" pitchFamily="2" charset="-78"/>
            </a:endParaRPr>
          </a:p>
        </p:txBody>
      </p:sp>
    </p:spTree>
    <p:extLst>
      <p:ext uri="{BB962C8B-B14F-4D97-AF65-F5344CB8AC3E}">
        <p14:creationId xmlns:p14="http://schemas.microsoft.com/office/powerpoint/2010/main" val="3838294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79922" y="1935163"/>
            <a:ext cx="6584155" cy="4389437"/>
          </a:xfrm>
        </p:spPr>
      </p:pic>
    </p:spTree>
    <p:extLst>
      <p:ext uri="{BB962C8B-B14F-4D97-AF65-F5344CB8AC3E}">
        <p14:creationId xmlns:p14="http://schemas.microsoft.com/office/powerpoint/2010/main" val="20905858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1244" t="2058" r="44634" b="-2058"/>
          <a:stretch/>
        </p:blipFill>
        <p:spPr>
          <a:xfrm>
            <a:off x="899592" y="1412776"/>
            <a:ext cx="6696744" cy="5037509"/>
          </a:xfrm>
        </p:spPr>
      </p:pic>
    </p:spTree>
    <p:extLst>
      <p:ext uri="{BB962C8B-B14F-4D97-AF65-F5344CB8AC3E}">
        <p14:creationId xmlns:p14="http://schemas.microsoft.com/office/powerpoint/2010/main" val="3836416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704088"/>
            <a:ext cx="8147247" cy="5677240"/>
          </a:xfrm>
        </p:spPr>
      </p:pic>
    </p:spTree>
    <p:extLst>
      <p:ext uri="{BB962C8B-B14F-4D97-AF65-F5344CB8AC3E}">
        <p14:creationId xmlns:p14="http://schemas.microsoft.com/office/powerpoint/2010/main" val="4100805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0" y="704088"/>
            <a:ext cx="8435280" cy="6144194"/>
          </a:xfrm>
        </p:spPr>
      </p:pic>
    </p:spTree>
    <p:extLst>
      <p:ext uri="{BB962C8B-B14F-4D97-AF65-F5344CB8AC3E}">
        <p14:creationId xmlns:p14="http://schemas.microsoft.com/office/powerpoint/2010/main" val="11827533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704088"/>
            <a:ext cx="8229599" cy="6037280"/>
          </a:xfrm>
        </p:spPr>
      </p:pic>
    </p:spTree>
    <p:extLst>
      <p:ext uri="{BB962C8B-B14F-4D97-AF65-F5344CB8AC3E}">
        <p14:creationId xmlns:p14="http://schemas.microsoft.com/office/powerpoint/2010/main" val="4203078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704088"/>
            <a:ext cx="8229600" cy="5965272"/>
          </a:xfrm>
        </p:spPr>
      </p:pic>
    </p:spTree>
    <p:extLst>
      <p:ext uri="{BB962C8B-B14F-4D97-AF65-F5344CB8AC3E}">
        <p14:creationId xmlns:p14="http://schemas.microsoft.com/office/powerpoint/2010/main" val="24829254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704088"/>
            <a:ext cx="8229600" cy="6153912"/>
          </a:xfrm>
        </p:spPr>
      </p:pic>
    </p:spTree>
    <p:extLst>
      <p:ext uri="{BB962C8B-B14F-4D97-AF65-F5344CB8AC3E}">
        <p14:creationId xmlns:p14="http://schemas.microsoft.com/office/powerpoint/2010/main" val="2848594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dirty="0" smtClean="0"/>
              <a:t> </a:t>
            </a:r>
            <a:r>
              <a:rPr lang="fa-IR" dirty="0" smtClean="0">
                <a:cs typeface="B Nazanin" panose="00000400000000000000" pitchFamily="2" charset="-78"/>
              </a:rPr>
              <a:t>اقدامات مناسب طي آنالژزي </a:t>
            </a:r>
            <a:endParaRPr lang="fa-IR" dirty="0">
              <a:cs typeface="B Nazanin" panose="00000400000000000000" pitchFamily="2" charset="-78"/>
            </a:endParaRPr>
          </a:p>
        </p:txBody>
      </p:sp>
      <p:sp>
        <p:nvSpPr>
          <p:cNvPr id="3" name="Content Placeholder 2"/>
          <p:cNvSpPr>
            <a:spLocks noGrp="1"/>
          </p:cNvSpPr>
          <p:nvPr>
            <p:ph idx="1"/>
          </p:nvPr>
        </p:nvSpPr>
        <p:spPr/>
        <p:txBody>
          <a:bodyPr/>
          <a:lstStyle/>
          <a:p>
            <a:r>
              <a:rPr lang="fa-IR" dirty="0">
                <a:solidFill>
                  <a:srgbClr val="002060"/>
                </a:solidFill>
                <a:cs typeface="B Nazanin" panose="00000400000000000000" pitchFamily="2" charset="-78"/>
              </a:rPr>
              <a:t>اگر فشار خون بيش از 20 ميليمتر جيوه افت كند يا ضربان قلب كمتر از 60 شود چه بايد كرد :  پوزیشن دورانت ، دادن </a:t>
            </a:r>
            <a:r>
              <a:rPr lang="en-US" dirty="0">
                <a:solidFill>
                  <a:srgbClr val="002060"/>
                </a:solidFill>
                <a:cs typeface="B Nazanin" panose="00000400000000000000" pitchFamily="2" charset="-78"/>
              </a:rPr>
              <a:t>O2 ، </a:t>
            </a:r>
            <a:r>
              <a:rPr lang="fa-IR" dirty="0">
                <a:solidFill>
                  <a:srgbClr val="002060"/>
                </a:solidFill>
                <a:cs typeface="B Nazanin" panose="00000400000000000000" pitchFamily="2" charset="-78"/>
              </a:rPr>
              <a:t>هیدراتاسیون ، قطع انفوزیون دارو و تزریق افدرین و آتروپین در صورت لزوم</a:t>
            </a:r>
          </a:p>
          <a:p>
            <a:endParaRPr lang="fa-IR" dirty="0">
              <a:solidFill>
                <a:srgbClr val="002060"/>
              </a:solidFill>
              <a:cs typeface="B Nazanin" panose="00000400000000000000" pitchFamily="2" charset="-78"/>
            </a:endParaRPr>
          </a:p>
          <a:p>
            <a:r>
              <a:rPr lang="fa-IR" dirty="0">
                <a:solidFill>
                  <a:srgbClr val="002060"/>
                </a:solidFill>
                <a:cs typeface="B Nazanin" panose="00000400000000000000" pitchFamily="2" charset="-78"/>
              </a:rPr>
              <a:t>كنترل و چارت سطح بلوك هر يك ساعت : باید تحرک پاها حفظ شود</a:t>
            </a:r>
          </a:p>
          <a:p>
            <a:endParaRPr lang="fa-IR" dirty="0"/>
          </a:p>
        </p:txBody>
      </p:sp>
    </p:spTree>
    <p:extLst>
      <p:ext uri="{BB962C8B-B14F-4D97-AF65-F5344CB8AC3E}">
        <p14:creationId xmlns:p14="http://schemas.microsoft.com/office/powerpoint/2010/main" val="35071782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p:txBody>
          <a:bodyPr/>
          <a:lstStyle/>
          <a:p>
            <a:r>
              <a:rPr lang="fa-IR" dirty="0" smtClean="0">
                <a:solidFill>
                  <a:srgbClr val="002060"/>
                </a:solidFill>
                <a:cs typeface="B Nazanin" panose="00000400000000000000" pitchFamily="2" charset="-78"/>
              </a:rPr>
              <a:t>بهتر است براي انجام اپيدورال آنالژزي از روش </a:t>
            </a:r>
            <a:r>
              <a:rPr lang="en-US" dirty="0" smtClean="0">
                <a:solidFill>
                  <a:srgbClr val="002060"/>
                </a:solidFill>
                <a:cs typeface="B Nazanin" panose="00000400000000000000" pitchFamily="2" charset="-78"/>
              </a:rPr>
              <a:t>Loss of </a:t>
            </a:r>
            <a:r>
              <a:rPr lang="en-US" dirty="0" err="1" smtClean="0">
                <a:solidFill>
                  <a:srgbClr val="002060"/>
                </a:solidFill>
                <a:cs typeface="B Nazanin" panose="00000400000000000000" pitchFamily="2" charset="-78"/>
              </a:rPr>
              <a:t>resistans</a:t>
            </a:r>
            <a:r>
              <a:rPr lang="en-US" dirty="0" smtClean="0">
                <a:solidFill>
                  <a:srgbClr val="002060"/>
                </a:solidFill>
                <a:cs typeface="B Nazanin" panose="00000400000000000000" pitchFamily="2" charset="-78"/>
              </a:rPr>
              <a:t> </a:t>
            </a:r>
            <a:endParaRPr lang="en-US" dirty="0">
              <a:solidFill>
                <a:srgbClr val="002060"/>
              </a:solidFill>
              <a:cs typeface="B Nazanin" panose="00000400000000000000" pitchFamily="2" charset="-78"/>
            </a:endParaRPr>
          </a:p>
          <a:p>
            <a:pPr marL="0" indent="0">
              <a:buNone/>
            </a:pPr>
            <a:r>
              <a:rPr lang="en-US" dirty="0" smtClean="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استفاده كنيم</a:t>
            </a:r>
          </a:p>
          <a:p>
            <a:r>
              <a:rPr lang="fa-IR" dirty="0" smtClean="0">
                <a:solidFill>
                  <a:srgbClr val="002060"/>
                </a:solidFill>
                <a:cs typeface="B Nazanin" panose="00000400000000000000" pitchFamily="2" charset="-78"/>
              </a:rPr>
              <a:t>كاتتر اپيدورال را بيش از 5 سانتي متر به داخل مي فرستيم</a:t>
            </a:r>
          </a:p>
          <a:p>
            <a:r>
              <a:rPr lang="fa-IR" dirty="0">
                <a:solidFill>
                  <a:srgbClr val="002060"/>
                </a:solidFill>
                <a:cs typeface="B Nazanin" panose="00000400000000000000" pitchFamily="2" charset="-78"/>
              </a:rPr>
              <a:t>نكته: داشتن شانت:</a:t>
            </a:r>
          </a:p>
          <a:p>
            <a:r>
              <a:rPr lang="fa-IR" dirty="0">
                <a:solidFill>
                  <a:srgbClr val="002060"/>
                </a:solidFill>
                <a:cs typeface="B Nazanin" panose="00000400000000000000" pitchFamily="2" charset="-78"/>
              </a:rPr>
              <a:t>   انجام اپيدورال آنالژزي امكان پذير است</a:t>
            </a:r>
          </a:p>
          <a:p>
            <a:endParaRPr lang="fa-IR" dirty="0">
              <a:solidFill>
                <a:srgbClr val="002060"/>
              </a:solidFill>
            </a:endParaRPr>
          </a:p>
        </p:txBody>
      </p:sp>
    </p:spTree>
    <p:extLst>
      <p:ext uri="{BB962C8B-B14F-4D97-AF65-F5344CB8AC3E}">
        <p14:creationId xmlns:p14="http://schemas.microsoft.com/office/powerpoint/2010/main" val="375264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solidFill>
                  <a:srgbClr val="002060"/>
                </a:solidFill>
                <a:cs typeface="B Nazanin" panose="00000400000000000000" pitchFamily="2" charset="-78"/>
              </a:rPr>
              <a:t>فشار خون و ضربان قلب مادر و ضربان قلب جنین هر 5 تا 10 دقیقه باید کنترل </a:t>
            </a:r>
            <a:r>
              <a:rPr lang="fa-IR" dirty="0" smtClean="0">
                <a:solidFill>
                  <a:srgbClr val="002060"/>
                </a:solidFill>
                <a:cs typeface="B Nazanin" panose="00000400000000000000" pitchFamily="2" charset="-78"/>
              </a:rPr>
              <a:t>شود تا 20 دقيقه</a:t>
            </a:r>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غلظت بوپیواکایین : از </a:t>
            </a:r>
            <a:r>
              <a:rPr lang="en-US" dirty="0" smtClean="0">
                <a:solidFill>
                  <a:srgbClr val="002060"/>
                </a:solidFill>
                <a:cs typeface="B Nazanin" panose="00000400000000000000" pitchFamily="2" charset="-78"/>
              </a:rPr>
              <a:t>0/0625</a:t>
            </a:r>
            <a:r>
              <a:rPr lang="fa-IR" dirty="0" smtClean="0">
                <a:solidFill>
                  <a:srgbClr val="002060"/>
                </a:solidFill>
                <a:cs typeface="B Nazanin" panose="00000400000000000000" pitchFamily="2" charset="-78"/>
              </a:rPr>
              <a:t>  تا  </a:t>
            </a:r>
            <a:r>
              <a:rPr lang="en-US" dirty="0" smtClean="0">
                <a:solidFill>
                  <a:srgbClr val="002060"/>
                </a:solidFill>
                <a:cs typeface="B Nazanin" panose="00000400000000000000" pitchFamily="2" charset="-78"/>
              </a:rPr>
              <a:t>0/125</a:t>
            </a:r>
            <a:r>
              <a:rPr lang="fa-IR" dirty="0" smtClean="0">
                <a:solidFill>
                  <a:srgbClr val="002060"/>
                </a:solidFill>
                <a:cs typeface="B Nazanin" panose="00000400000000000000" pitchFamily="2" charset="-78"/>
              </a:rPr>
              <a:t> . حد اکثر دوز </a:t>
            </a:r>
            <a:r>
              <a:rPr lang="en-US" dirty="0">
                <a:solidFill>
                  <a:srgbClr val="002060"/>
                </a:solidFill>
                <a:cs typeface="B Nazanin" panose="00000400000000000000" pitchFamily="2" charset="-78"/>
              </a:rPr>
              <a:t>Top-Up</a:t>
            </a:r>
            <a:r>
              <a:rPr lang="fa-IR" dirty="0" smtClean="0">
                <a:solidFill>
                  <a:srgbClr val="002060"/>
                </a:solidFill>
                <a:cs typeface="B Nazanin" panose="00000400000000000000" pitchFamily="2" charset="-78"/>
              </a:rPr>
              <a:t>   در حد 20 میلی لیتر از محلول </a:t>
            </a:r>
            <a:r>
              <a:rPr lang="en-US" dirty="0" smtClean="0">
                <a:solidFill>
                  <a:srgbClr val="002060"/>
                </a:solidFill>
                <a:cs typeface="B Nazanin" panose="00000400000000000000" pitchFamily="2" charset="-78"/>
              </a:rPr>
              <a:t>0.0625</a:t>
            </a:r>
            <a:r>
              <a:rPr lang="en-US" dirty="0">
                <a:solidFill>
                  <a:srgbClr val="002060"/>
                </a:solidFill>
                <a:cs typeface="B Nazanin" panose="00000400000000000000" pitchFamily="2" charset="-78"/>
              </a:rPr>
              <a:t>%</a:t>
            </a:r>
            <a:r>
              <a:rPr lang="fa-IR" dirty="0" smtClean="0">
                <a:solidFill>
                  <a:srgbClr val="002060"/>
                </a:solidFill>
                <a:cs typeface="B Nazanin" panose="00000400000000000000" pitchFamily="2" charset="-78"/>
              </a:rPr>
              <a:t> و يا 12 ميليليتر از محلول </a:t>
            </a:r>
            <a:r>
              <a:rPr lang="en-US" dirty="0" smtClean="0">
                <a:solidFill>
                  <a:srgbClr val="002060"/>
                </a:solidFill>
                <a:cs typeface="B Nazanin" panose="00000400000000000000" pitchFamily="2" charset="-78"/>
              </a:rPr>
              <a:t>0.125%</a:t>
            </a:r>
            <a:r>
              <a:rPr lang="fa-IR" dirty="0" smtClean="0">
                <a:solidFill>
                  <a:srgbClr val="002060"/>
                </a:solidFill>
                <a:cs typeface="B Nazanin" panose="00000400000000000000" pitchFamily="2" charset="-78"/>
              </a:rPr>
              <a:t> می باشد( 15 ميليگرم بوپيواكائين</a:t>
            </a:r>
            <a:r>
              <a:rPr lang="fa-IR" dirty="0" smtClean="0">
                <a:solidFill>
                  <a:srgbClr val="002060"/>
                </a:solidFill>
                <a:cs typeface="B Nazanin" panose="00000400000000000000" pitchFamily="2" charset="-78"/>
              </a:rPr>
              <a:t>)</a:t>
            </a:r>
          </a:p>
          <a:p>
            <a:pPr marL="0" indent="0">
              <a:buNone/>
            </a:pPr>
            <a:r>
              <a:rPr lang="fa-IR" dirty="0" smtClean="0">
                <a:solidFill>
                  <a:srgbClr val="002060"/>
                </a:solidFill>
                <a:cs typeface="B Nazanin" panose="00000400000000000000" pitchFamily="2" charset="-78"/>
              </a:rPr>
              <a:t>   پس:</a:t>
            </a:r>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اگر از داروي با غلظت پايين استفاده مي كنيم تا 20 ميليليتر هم مي توان دارو زد</a:t>
            </a:r>
          </a:p>
          <a:p>
            <a:r>
              <a:rPr lang="fa-IR" dirty="0">
                <a:solidFill>
                  <a:srgbClr val="002060"/>
                </a:solidFill>
                <a:cs typeface="B Nazanin" panose="00000400000000000000" pitchFamily="2" charset="-78"/>
              </a:rPr>
              <a:t>حد اكثر تجويز با هر روش 20-15 سي سي در ساعت است</a:t>
            </a:r>
          </a:p>
          <a:p>
            <a:endParaRPr lang="fa-IR" dirty="0">
              <a:solidFill>
                <a:srgbClr val="002060"/>
              </a:solidFill>
              <a:cs typeface="B Nazanin" panose="00000400000000000000" pitchFamily="2" charset="-78"/>
            </a:endParaRPr>
          </a:p>
        </p:txBody>
      </p:sp>
    </p:spTree>
    <p:extLst>
      <p:ext uri="{BB962C8B-B14F-4D97-AF65-F5344CB8AC3E}">
        <p14:creationId xmlns:p14="http://schemas.microsoft.com/office/powerpoint/2010/main" val="16084372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a:solidFill>
                  <a:srgbClr val="002060"/>
                </a:solidFill>
              </a:rPr>
              <a:t>ا</a:t>
            </a:r>
            <a:r>
              <a:rPr lang="fa-IR" dirty="0">
                <a:solidFill>
                  <a:srgbClr val="002060"/>
                </a:solidFill>
                <a:cs typeface="B Nazanin" panose="00000400000000000000" pitchFamily="2" charset="-78"/>
              </a:rPr>
              <a:t>گر بلوک در سطح </a:t>
            </a:r>
            <a:r>
              <a:rPr lang="en-US" dirty="0">
                <a:solidFill>
                  <a:srgbClr val="002060"/>
                </a:solidFill>
                <a:cs typeface="B Nazanin" panose="00000400000000000000" pitchFamily="2" charset="-78"/>
              </a:rPr>
              <a:t>T4  </a:t>
            </a:r>
            <a:r>
              <a:rPr lang="fa-IR" dirty="0">
                <a:solidFill>
                  <a:srgbClr val="002060"/>
                </a:solidFill>
                <a:cs typeface="B Nazanin" panose="00000400000000000000" pitchFamily="2" charset="-78"/>
              </a:rPr>
              <a:t>یا بالاتر باشد : توقف انفوزیون</a:t>
            </a:r>
          </a:p>
          <a:p>
            <a:r>
              <a:rPr lang="fa-IR" dirty="0">
                <a:solidFill>
                  <a:srgbClr val="002060"/>
                </a:solidFill>
                <a:cs typeface="B Nazanin" panose="00000400000000000000" pitchFamily="2" charset="-78"/>
              </a:rPr>
              <a:t>اگر بلوک پایینتر از  </a:t>
            </a:r>
            <a:r>
              <a:rPr lang="en-US" dirty="0">
                <a:solidFill>
                  <a:srgbClr val="002060"/>
                </a:solidFill>
                <a:cs typeface="B Nazanin" panose="00000400000000000000" pitchFamily="2" charset="-78"/>
              </a:rPr>
              <a:t>T4 </a:t>
            </a:r>
            <a:r>
              <a:rPr lang="fa-IR" dirty="0">
                <a:solidFill>
                  <a:srgbClr val="002060"/>
                </a:solidFill>
                <a:cs typeface="B Nazanin" panose="00000400000000000000" pitchFamily="2" charset="-78"/>
              </a:rPr>
              <a:t>و بالاي </a:t>
            </a:r>
            <a:r>
              <a:rPr lang="en-US" dirty="0">
                <a:solidFill>
                  <a:srgbClr val="002060"/>
                </a:solidFill>
                <a:cs typeface="B Nazanin" panose="00000400000000000000" pitchFamily="2" charset="-78"/>
              </a:rPr>
              <a:t>T10 </a:t>
            </a:r>
            <a:r>
              <a:rPr lang="fa-IR" dirty="0">
                <a:solidFill>
                  <a:srgbClr val="002060"/>
                </a:solidFill>
                <a:cs typeface="B Nazanin" panose="00000400000000000000" pitchFamily="2" charset="-78"/>
              </a:rPr>
              <a:t>باشد ولی بیمار درد نداشته باشد : اقدامی نمی کنیم</a:t>
            </a:r>
          </a:p>
          <a:p>
            <a:r>
              <a:rPr lang="fa-IR" dirty="0">
                <a:solidFill>
                  <a:srgbClr val="002060"/>
                </a:solidFill>
                <a:cs typeface="B Nazanin" panose="00000400000000000000" pitchFamily="2" charset="-78"/>
              </a:rPr>
              <a:t>اگر بلوک پایینتر از </a:t>
            </a:r>
            <a:r>
              <a:rPr lang="en-US" dirty="0">
                <a:solidFill>
                  <a:srgbClr val="002060"/>
                </a:solidFill>
                <a:cs typeface="B Nazanin" panose="00000400000000000000" pitchFamily="2" charset="-78"/>
              </a:rPr>
              <a:t>T10  </a:t>
            </a:r>
            <a:r>
              <a:rPr lang="fa-IR" dirty="0">
                <a:solidFill>
                  <a:srgbClr val="002060"/>
                </a:solidFill>
                <a:cs typeface="B Nazanin" panose="00000400000000000000" pitchFamily="2" charset="-78"/>
              </a:rPr>
              <a:t>برود و بیمار درد داشته باشد : یک دوز    </a:t>
            </a:r>
            <a:r>
              <a:rPr lang="en-US" dirty="0">
                <a:solidFill>
                  <a:srgbClr val="002060"/>
                </a:solidFill>
                <a:cs typeface="B Nazanin" panose="00000400000000000000" pitchFamily="2" charset="-78"/>
              </a:rPr>
              <a:t>Top-Up </a:t>
            </a:r>
            <a:r>
              <a:rPr lang="fa-IR" dirty="0">
                <a:solidFill>
                  <a:srgbClr val="002060"/>
                </a:solidFill>
                <a:cs typeface="B Nazanin" panose="00000400000000000000" pitchFamily="2" charset="-78"/>
              </a:rPr>
              <a:t>تزریق می </a:t>
            </a:r>
            <a:r>
              <a:rPr lang="fa-IR" dirty="0" smtClean="0">
                <a:solidFill>
                  <a:srgbClr val="002060"/>
                </a:solidFill>
                <a:cs typeface="B Nazanin" panose="00000400000000000000" pitchFamily="2" charset="-78"/>
              </a:rPr>
              <a:t>کنیم</a:t>
            </a:r>
          </a:p>
          <a:p>
            <a:r>
              <a:rPr lang="fa-IR" dirty="0" smtClean="0">
                <a:solidFill>
                  <a:srgbClr val="002060"/>
                </a:solidFill>
                <a:cs typeface="B Nazanin" panose="00000400000000000000" pitchFamily="2" charset="-78"/>
              </a:rPr>
              <a:t>اگر بلوك پايين تر از</a:t>
            </a:r>
            <a:r>
              <a:rPr lang="en-US" dirty="0">
                <a:solidFill>
                  <a:srgbClr val="002060"/>
                </a:solidFill>
                <a:cs typeface="B Nazanin" panose="00000400000000000000" pitchFamily="2" charset="-78"/>
              </a:rPr>
              <a:t>T10 </a:t>
            </a:r>
            <a:r>
              <a:rPr lang="fa-IR" dirty="0" smtClean="0">
                <a:solidFill>
                  <a:srgbClr val="002060"/>
                </a:solidFill>
                <a:cs typeface="B Nazanin" panose="00000400000000000000" pitchFamily="2" charset="-78"/>
              </a:rPr>
              <a:t> رفته ولي بيمار درد ندارد باز هم تزريق مي كنيم تا از بيمار عقب نيفتيم</a:t>
            </a:r>
            <a:endParaRPr lang="fa-IR" dirty="0">
              <a:solidFill>
                <a:srgbClr val="002060"/>
              </a:solidFill>
              <a:cs typeface="B Nazanin" panose="00000400000000000000" pitchFamily="2" charset="-78"/>
            </a:endParaRPr>
          </a:p>
        </p:txBody>
      </p:sp>
    </p:spTree>
    <p:extLst>
      <p:ext uri="{BB962C8B-B14F-4D97-AF65-F5344CB8AC3E}">
        <p14:creationId xmlns:p14="http://schemas.microsoft.com/office/powerpoint/2010/main" val="2450801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b="1" dirty="0">
                <a:solidFill>
                  <a:srgbClr val="002060"/>
                </a:solidFill>
                <a:cs typeface="B Nazanin" panose="00000400000000000000" pitchFamily="2" charset="-78"/>
              </a:rPr>
              <a:t>نكته: </a:t>
            </a:r>
            <a:r>
              <a:rPr lang="fa-IR" dirty="0" smtClean="0">
                <a:solidFill>
                  <a:srgbClr val="002060"/>
                </a:solidFill>
                <a:cs typeface="B Nazanin" panose="00000400000000000000" pitchFamily="2" charset="-78"/>
              </a:rPr>
              <a:t>اپيدورال آنالژزي </a:t>
            </a:r>
            <a:r>
              <a:rPr lang="fa-IR" dirty="0">
                <a:solidFill>
                  <a:srgbClr val="002060"/>
                </a:solidFill>
                <a:cs typeface="B Nazanin" panose="00000400000000000000" pitchFamily="2" charset="-78"/>
              </a:rPr>
              <a:t>بايد تا تولد نوزاد و برخي اوقات تا مراحل اوليه بعد از زايمان ادامه يابد. متوقف كردن آن در ديلاتاسيون كامل به منظور انجام زايمان خودبخودي صحيح نيست و باعث </a:t>
            </a:r>
            <a:r>
              <a:rPr lang="fa-IR" dirty="0" smtClean="0">
                <a:solidFill>
                  <a:srgbClr val="002060"/>
                </a:solidFill>
                <a:cs typeface="B Nazanin" panose="00000400000000000000" pitchFamily="2" charset="-78"/>
              </a:rPr>
              <a:t>افزايش دردهاي </a:t>
            </a:r>
            <a:r>
              <a:rPr lang="fa-IR" dirty="0">
                <a:solidFill>
                  <a:srgbClr val="002060"/>
                </a:solidFill>
                <a:cs typeface="B Nazanin" panose="00000400000000000000" pitchFamily="2" charset="-78"/>
              </a:rPr>
              <a:t>تاخيري زايمان مي شود.</a:t>
            </a:r>
          </a:p>
          <a:p>
            <a:endParaRPr lang="fa-IR" dirty="0"/>
          </a:p>
          <a:p>
            <a:pPr marL="0" indent="0">
              <a:buNone/>
            </a:pPr>
            <a:endParaRPr lang="fa-IR" dirty="0"/>
          </a:p>
        </p:txBody>
      </p:sp>
    </p:spTree>
    <p:extLst>
      <p:ext uri="{BB962C8B-B14F-4D97-AF65-F5344CB8AC3E}">
        <p14:creationId xmlns:p14="http://schemas.microsoft.com/office/powerpoint/2010/main" val="29658758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fa-IR" sz="3600" dirty="0">
                <a:cs typeface="B Nazanin" panose="00000400000000000000" pitchFamily="2" charset="-78"/>
              </a:rPr>
              <a:t>انديكاسيونهاي نگه داشتن كاتتر اپيدورال بعد از زايمان</a:t>
            </a:r>
            <a:r>
              <a:rPr lang="fa-IR" sz="3600" dirty="0" smtClean="0"/>
              <a:t>:</a:t>
            </a:r>
            <a:endParaRPr lang="fa-IR" sz="3600" dirty="0"/>
          </a:p>
        </p:txBody>
      </p:sp>
      <p:sp>
        <p:nvSpPr>
          <p:cNvPr id="3" name="Content Placeholder 2"/>
          <p:cNvSpPr>
            <a:spLocks noGrp="1"/>
          </p:cNvSpPr>
          <p:nvPr>
            <p:ph idx="1"/>
          </p:nvPr>
        </p:nvSpPr>
        <p:spPr/>
        <p:txBody>
          <a:bodyPr/>
          <a:lstStyle/>
          <a:p>
            <a:r>
              <a:rPr lang="fa-IR" dirty="0" smtClean="0"/>
              <a:t>1</a:t>
            </a:r>
            <a:r>
              <a:rPr lang="fa-IR" dirty="0">
                <a:cs typeface="B Nazanin" panose="00000400000000000000" pitchFamily="2" charset="-78"/>
              </a:rPr>
              <a:t>. </a:t>
            </a:r>
            <a:r>
              <a:rPr lang="fa-IR" dirty="0">
                <a:solidFill>
                  <a:srgbClr val="002060"/>
                </a:solidFill>
                <a:cs typeface="B Nazanin" panose="00000400000000000000" pitchFamily="2" charset="-78"/>
              </a:rPr>
              <a:t>پار گي درجه 3 و 4 و اپي زياتومي وسيع</a:t>
            </a:r>
          </a:p>
          <a:p>
            <a:r>
              <a:rPr lang="fa-IR" dirty="0">
                <a:solidFill>
                  <a:srgbClr val="002060"/>
                </a:solidFill>
                <a:cs typeface="B Nazanin" panose="00000400000000000000" pitchFamily="2" charset="-78"/>
              </a:rPr>
              <a:t>2. </a:t>
            </a:r>
            <a:r>
              <a:rPr lang="fa-IR" dirty="0" smtClean="0">
                <a:solidFill>
                  <a:srgbClr val="002060"/>
                </a:solidFill>
                <a:cs typeface="B Nazanin" panose="00000400000000000000" pitchFamily="2" charset="-78"/>
              </a:rPr>
              <a:t>احتمال </a:t>
            </a:r>
            <a:r>
              <a:rPr lang="fa-IR" dirty="0">
                <a:solidFill>
                  <a:srgbClr val="002060"/>
                </a:solidFill>
                <a:cs typeface="B Nazanin" panose="00000400000000000000" pitchFamily="2" charset="-78"/>
              </a:rPr>
              <a:t>زياد مداخلات جراحي مثل باقيماندن جفت يا هماتوم</a:t>
            </a:r>
          </a:p>
        </p:txBody>
      </p:sp>
    </p:spTree>
    <p:extLst>
      <p:ext uri="{BB962C8B-B14F-4D97-AF65-F5344CB8AC3E}">
        <p14:creationId xmlns:p14="http://schemas.microsoft.com/office/powerpoint/2010/main" val="12848449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marL="0" indent="0">
              <a:buNone/>
            </a:pPr>
            <a:endParaRPr lang="fa-IR" dirty="0" smtClean="0">
              <a:solidFill>
                <a:srgbClr val="002060"/>
              </a:solidFill>
              <a:cs typeface="B Nazanin" panose="00000400000000000000" pitchFamily="2" charset="-78"/>
            </a:endParaRPr>
          </a:p>
          <a:p>
            <a:endParaRPr lang="fa-IR" dirty="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انفوزيون </a:t>
            </a:r>
            <a:r>
              <a:rPr lang="fa-IR" dirty="0" smtClean="0">
                <a:solidFill>
                  <a:srgbClr val="002060"/>
                </a:solidFill>
                <a:cs typeface="B Nazanin" panose="00000400000000000000" pitchFamily="2" charset="-78"/>
              </a:rPr>
              <a:t>يا </a:t>
            </a:r>
            <a:r>
              <a:rPr lang="fa-IR" dirty="0" smtClean="0">
                <a:solidFill>
                  <a:srgbClr val="002060"/>
                </a:solidFill>
                <a:cs typeface="B Nazanin" panose="00000400000000000000" pitchFamily="2" charset="-78"/>
              </a:rPr>
              <a:t>اينترميتنت؟</a:t>
            </a:r>
            <a:endParaRPr lang="fa-IR" dirty="0" smtClean="0">
              <a:solidFill>
                <a:srgbClr val="002060"/>
              </a:solidFill>
              <a:cs typeface="B Nazanin" panose="00000400000000000000" pitchFamily="2" charset="-78"/>
            </a:endParaRPr>
          </a:p>
          <a:p>
            <a:pPr marL="0" indent="0">
              <a:buNone/>
            </a:pP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 فرقي بين اين دو روش وجود ندارد پس اصراري براي انفوزيون نيست</a:t>
            </a:r>
            <a:endParaRPr lang="fa-IR" dirty="0">
              <a:solidFill>
                <a:srgbClr val="002060"/>
              </a:solidFill>
              <a:cs typeface="B Nazanin" panose="00000400000000000000" pitchFamily="2" charset="-78"/>
            </a:endParaRPr>
          </a:p>
        </p:txBody>
      </p:sp>
    </p:spTree>
    <p:extLst>
      <p:ext uri="{BB962C8B-B14F-4D97-AF65-F5344CB8AC3E}">
        <p14:creationId xmlns:p14="http://schemas.microsoft.com/office/powerpoint/2010/main" val="907318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fa-IR" dirty="0" smtClean="0">
                <a:cs typeface="B Nazanin" panose="00000400000000000000" pitchFamily="2" charset="-78"/>
              </a:rPr>
              <a:t>  </a:t>
            </a:r>
            <a:r>
              <a:rPr lang="fa-IR" sz="4400" dirty="0" smtClean="0">
                <a:solidFill>
                  <a:srgbClr val="7030A0"/>
                </a:solidFill>
                <a:cs typeface="B Nazanin" panose="00000400000000000000" pitchFamily="2" charset="-78"/>
              </a:rPr>
              <a:t>نكات </a:t>
            </a:r>
            <a:r>
              <a:rPr lang="fa-IR" sz="4400" dirty="0">
                <a:solidFill>
                  <a:srgbClr val="7030A0"/>
                </a:solidFill>
                <a:cs typeface="B Nazanin" panose="00000400000000000000" pitchFamily="2" charset="-78"/>
              </a:rPr>
              <a:t>قابل توجه پس از زايمان</a:t>
            </a:r>
            <a:r>
              <a:rPr lang="fa-IR" dirty="0" smtClean="0"/>
              <a:t>:</a:t>
            </a:r>
            <a:endParaRPr lang="fa-IR" dirty="0"/>
          </a:p>
        </p:txBody>
      </p:sp>
      <p:sp>
        <p:nvSpPr>
          <p:cNvPr id="3" name="Content Placeholder 2"/>
          <p:cNvSpPr>
            <a:spLocks noGrp="1"/>
          </p:cNvSpPr>
          <p:nvPr>
            <p:ph idx="1"/>
          </p:nvPr>
        </p:nvSpPr>
        <p:spPr/>
        <p:txBody>
          <a:bodyPr>
            <a:normAutofit lnSpcReduction="10000"/>
          </a:bodyPr>
          <a:lstStyle/>
          <a:p>
            <a:r>
              <a:rPr lang="fa-IR" dirty="0" smtClean="0"/>
              <a:t>1</a:t>
            </a:r>
            <a:r>
              <a:rPr lang="fa-IR" dirty="0">
                <a:solidFill>
                  <a:srgbClr val="002060"/>
                </a:solidFill>
                <a:cs typeface="B Nazanin" panose="00000400000000000000" pitchFamily="2" charset="-78"/>
              </a:rPr>
              <a:t>. از نظر اتساع مثانه و احتباس ادرار مادر را بررسي كنيد. </a:t>
            </a:r>
            <a:r>
              <a:rPr lang="fa-IR" dirty="0" smtClean="0">
                <a:solidFill>
                  <a:srgbClr val="002060"/>
                </a:solidFill>
                <a:cs typeface="B Nazanin" panose="00000400000000000000" pitchFamily="2" charset="-78"/>
              </a:rPr>
              <a:t>بلوك </a:t>
            </a:r>
            <a:r>
              <a:rPr lang="fa-IR" dirty="0">
                <a:solidFill>
                  <a:srgbClr val="002060"/>
                </a:solidFill>
                <a:cs typeface="B Nazanin" panose="00000400000000000000" pitchFamily="2" charset="-78"/>
              </a:rPr>
              <a:t>نورواگزيال مي تواند عملكرد مثانه را تا 12 ساعت مختل كند</a:t>
            </a:r>
            <a:r>
              <a:rPr lang="fa-IR" dirty="0" smtClean="0">
                <a:solidFill>
                  <a:srgbClr val="002060"/>
                </a:solidFill>
                <a:cs typeface="B Nazanin" panose="00000400000000000000" pitchFamily="2" charset="-78"/>
              </a:rPr>
              <a:t>.</a:t>
            </a:r>
            <a:endParaRPr lang="fa-IR" dirty="0">
              <a:solidFill>
                <a:srgbClr val="002060"/>
              </a:solidFill>
              <a:cs typeface="B Nazanin" panose="00000400000000000000" pitchFamily="2" charset="-78"/>
            </a:endParaRPr>
          </a:p>
          <a:p>
            <a:r>
              <a:rPr lang="fa-IR" dirty="0">
                <a:solidFill>
                  <a:srgbClr val="002060"/>
                </a:solidFill>
                <a:cs typeface="B Nazanin" panose="00000400000000000000" pitchFamily="2" charset="-78"/>
              </a:rPr>
              <a:t>2. در صورت دريافت مرفين و انجام اپيدورال و اسپاينال </a:t>
            </a:r>
            <a:r>
              <a:rPr lang="fa-IR" dirty="0" smtClean="0">
                <a:solidFill>
                  <a:srgbClr val="002060"/>
                </a:solidFill>
                <a:cs typeface="B Nazanin" panose="00000400000000000000" pitchFamily="2" charset="-78"/>
              </a:rPr>
              <a:t>بايد تا </a:t>
            </a:r>
            <a:r>
              <a:rPr lang="fa-IR" dirty="0">
                <a:solidFill>
                  <a:srgbClr val="002060"/>
                </a:solidFill>
                <a:cs typeface="B Nazanin" panose="00000400000000000000" pitchFamily="2" charset="-78"/>
              </a:rPr>
              <a:t>24 ساعت بعد از آن عملكرد مثانه را چك كرد.</a:t>
            </a:r>
          </a:p>
          <a:p>
            <a:r>
              <a:rPr lang="fa-IR" dirty="0">
                <a:solidFill>
                  <a:srgbClr val="002060"/>
                </a:solidFill>
                <a:cs typeface="B Nazanin" panose="00000400000000000000" pitchFamily="2" charset="-78"/>
              </a:rPr>
              <a:t>3. </a:t>
            </a:r>
            <a:r>
              <a:rPr lang="fa-IR" dirty="0" smtClean="0">
                <a:solidFill>
                  <a:srgbClr val="002060"/>
                </a:solidFill>
                <a:cs typeface="B Nazanin" panose="00000400000000000000" pitchFamily="2" charset="-78"/>
              </a:rPr>
              <a:t>قبل </a:t>
            </a:r>
            <a:r>
              <a:rPr lang="fa-IR" dirty="0">
                <a:solidFill>
                  <a:srgbClr val="002060"/>
                </a:solidFill>
                <a:cs typeface="B Nazanin" panose="00000400000000000000" pitchFamily="2" charset="-78"/>
              </a:rPr>
              <a:t>از به راه افتادن مادر، خطر افتادن وي را بررسي كنيد.</a:t>
            </a:r>
          </a:p>
          <a:p>
            <a:r>
              <a:rPr lang="fa-IR" dirty="0" smtClean="0">
                <a:solidFill>
                  <a:srgbClr val="002060"/>
                </a:solidFill>
                <a:cs typeface="B Nazanin" panose="00000400000000000000" pitchFamily="2" charset="-78"/>
              </a:rPr>
              <a:t>4.قدرت </a:t>
            </a:r>
            <a:r>
              <a:rPr lang="fa-IR" dirty="0">
                <a:solidFill>
                  <a:srgbClr val="002060"/>
                </a:solidFill>
                <a:cs typeface="B Nazanin" panose="00000400000000000000" pitchFamily="2" charset="-78"/>
              </a:rPr>
              <a:t>بالا آوردن و نگه داشتن هر دو پا </a:t>
            </a:r>
            <a:r>
              <a:rPr lang="fa-IR" dirty="0" smtClean="0">
                <a:solidFill>
                  <a:srgbClr val="002060"/>
                </a:solidFill>
                <a:cs typeface="B Nazanin" panose="00000400000000000000" pitchFamily="2" charset="-78"/>
              </a:rPr>
              <a:t>را بررسی کنید</a:t>
            </a:r>
            <a:endParaRPr lang="fa-IR" dirty="0">
              <a:solidFill>
                <a:srgbClr val="002060"/>
              </a:solidFill>
              <a:cs typeface="B Nazanin" panose="00000400000000000000" pitchFamily="2" charset="-78"/>
            </a:endParaRPr>
          </a:p>
          <a:p>
            <a:r>
              <a:rPr lang="fa-IR" dirty="0">
                <a:solidFill>
                  <a:srgbClr val="002060"/>
                </a:solidFill>
                <a:cs typeface="B Nazanin" panose="00000400000000000000" pitchFamily="2" charset="-78"/>
              </a:rPr>
              <a:t>5. </a:t>
            </a:r>
            <a:r>
              <a:rPr lang="fa-IR" dirty="0" smtClean="0">
                <a:solidFill>
                  <a:srgbClr val="002060"/>
                </a:solidFill>
                <a:cs typeface="B Nazanin" panose="00000400000000000000" pitchFamily="2" charset="-78"/>
              </a:rPr>
              <a:t>ابتدا </a:t>
            </a:r>
            <a:r>
              <a:rPr lang="fa-IR" dirty="0">
                <a:solidFill>
                  <a:srgbClr val="002060"/>
                </a:solidFill>
                <a:cs typeface="B Nazanin" panose="00000400000000000000" pitchFamily="2" charset="-78"/>
              </a:rPr>
              <a:t>مادر را بنشانيد تا از سنكوپ ناشي از هيپوتنشن وضعيتي يا اثرات دارويي جلوگيري شود.</a:t>
            </a:r>
          </a:p>
          <a:p>
            <a:r>
              <a:rPr lang="fa-IR" dirty="0">
                <a:solidFill>
                  <a:srgbClr val="002060"/>
                </a:solidFill>
                <a:cs typeface="B Nazanin" panose="00000400000000000000" pitchFamily="2" charset="-78"/>
              </a:rPr>
              <a:t>6. </a:t>
            </a:r>
            <a:r>
              <a:rPr lang="fa-IR" dirty="0" smtClean="0">
                <a:solidFill>
                  <a:srgbClr val="002060"/>
                </a:solidFill>
                <a:cs typeface="B Nazanin" panose="00000400000000000000" pitchFamily="2" charset="-78"/>
              </a:rPr>
              <a:t>قبل </a:t>
            </a:r>
            <a:r>
              <a:rPr lang="fa-IR" dirty="0">
                <a:solidFill>
                  <a:srgbClr val="002060"/>
                </a:solidFill>
                <a:cs typeface="B Nazanin" panose="00000400000000000000" pitchFamily="2" charset="-78"/>
              </a:rPr>
              <a:t>از راه افتادن مشخص كنيد آيا مادر قادر به ايستادن و تحمل وزن در نزديكي تخت مي باشد. خطر افتادن وي را بررسي كنيد.</a:t>
            </a:r>
          </a:p>
        </p:txBody>
      </p:sp>
    </p:spTree>
    <p:extLst>
      <p:ext uri="{BB962C8B-B14F-4D97-AF65-F5344CB8AC3E}">
        <p14:creationId xmlns:p14="http://schemas.microsoft.com/office/powerpoint/2010/main" val="15706723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solidFill>
                  <a:schemeClr val="tx2"/>
                </a:solidFill>
                <a:cs typeface="B Nazanin" panose="00000400000000000000" pitchFamily="2" charset="-78"/>
              </a:rPr>
              <a:t> </a:t>
            </a:r>
            <a:r>
              <a:rPr lang="fa-IR" dirty="0" smtClean="0">
                <a:solidFill>
                  <a:schemeClr val="tx2"/>
                </a:solidFill>
                <a:cs typeface="B Nazanin" panose="00000400000000000000" pitchFamily="2" charset="-78"/>
              </a:rPr>
              <a:t>در صورت تجويز تك دوز مخدر نوراگزيال ليپوفيليك(فنتانيل و سوفنتانيل) در 20 دقيقه ي اول بايد بيمار مداوم مانيتور شود و سپس هر يك ساعت كنترل شود و تا 2 ساعت ادامه يابد</a:t>
            </a:r>
          </a:p>
          <a:p>
            <a:r>
              <a:rPr lang="fa-IR" dirty="0" smtClean="0">
                <a:solidFill>
                  <a:schemeClr val="tx2"/>
                </a:solidFill>
                <a:cs typeface="B Nazanin" panose="00000400000000000000" pitchFamily="2" charset="-78"/>
              </a:rPr>
              <a:t>در صورت دريافت تك دوز مورفين در 12 ساعت اول هر ساعت و طي 12 ساعت بعدي هر 2 ساعت از نظر تنفسي بيمار را چك مي كنيم</a:t>
            </a:r>
          </a:p>
          <a:p>
            <a:r>
              <a:rPr lang="fa-IR" dirty="0" smtClean="0">
                <a:solidFill>
                  <a:schemeClr val="tx2"/>
                </a:solidFill>
                <a:cs typeface="B Nazanin" panose="00000400000000000000" pitchFamily="2" charset="-78"/>
              </a:rPr>
              <a:t>در بيماران با ريسك بيشتر مثل چاقي، آپنه </a:t>
            </a:r>
            <a:r>
              <a:rPr lang="fa-IR" dirty="0" smtClean="0">
                <a:solidFill>
                  <a:schemeClr val="tx2"/>
                </a:solidFill>
                <a:cs typeface="B Nazanin" panose="00000400000000000000" pitchFamily="2" charset="-78"/>
              </a:rPr>
              <a:t>ي </a:t>
            </a:r>
            <a:r>
              <a:rPr lang="fa-IR" dirty="0" smtClean="0">
                <a:solidFill>
                  <a:schemeClr val="tx2"/>
                </a:solidFill>
                <a:cs typeface="B Nazanin" panose="00000400000000000000" pitchFamily="2" charset="-78"/>
              </a:rPr>
              <a:t>انسدادي خواب و تجويز همزمان مخدر ها بايد بيشتر به تنفس و هوشياري بيمار دقت كنيم</a:t>
            </a:r>
            <a:endParaRPr lang="fa-IR" dirty="0">
              <a:solidFill>
                <a:schemeClr val="tx2"/>
              </a:solidFill>
              <a:cs typeface="B Nazanin" panose="00000400000000000000" pitchFamily="2" charset="-78"/>
            </a:endParaRPr>
          </a:p>
        </p:txBody>
      </p:sp>
    </p:spTree>
    <p:extLst>
      <p:ext uri="{BB962C8B-B14F-4D97-AF65-F5344CB8AC3E}">
        <p14:creationId xmlns:p14="http://schemas.microsoft.com/office/powerpoint/2010/main" val="2669933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dirty="0" smtClean="0">
                <a:cs typeface="B Nazanin" panose="00000400000000000000" pitchFamily="2" charset="-78"/>
              </a:rPr>
              <a:t>داروهاي مصرفي اپيدورال تك دوز</a:t>
            </a:r>
            <a:endParaRPr lang="fa-IR" dirty="0">
              <a:cs typeface="B Nazanin" panose="00000400000000000000" pitchFamily="2" charset="-78"/>
            </a:endParaRPr>
          </a:p>
        </p:txBody>
      </p:sp>
      <p:sp>
        <p:nvSpPr>
          <p:cNvPr id="3" name="Content Placeholder 2"/>
          <p:cNvSpPr>
            <a:spLocks noGrp="1"/>
          </p:cNvSpPr>
          <p:nvPr>
            <p:ph idx="1"/>
          </p:nvPr>
        </p:nvSpPr>
        <p:spPr/>
        <p:txBody>
          <a:bodyPr/>
          <a:lstStyle/>
          <a:p>
            <a:r>
              <a:rPr lang="fa-IR" dirty="0" smtClean="0">
                <a:solidFill>
                  <a:srgbClr val="002060"/>
                </a:solidFill>
                <a:cs typeface="B Nazanin" panose="00000400000000000000" pitchFamily="2" charset="-78"/>
              </a:rPr>
              <a:t>بي حس كنندۀ موضعي:</a:t>
            </a:r>
          </a:p>
          <a:p>
            <a:pPr>
              <a:buFontTx/>
              <a:buChar char="-"/>
            </a:pPr>
            <a:r>
              <a:rPr lang="fa-IR" dirty="0" smtClean="0">
                <a:solidFill>
                  <a:srgbClr val="002060"/>
                </a:solidFill>
                <a:cs typeface="B Nazanin" panose="00000400000000000000" pitchFamily="2" charset="-78"/>
              </a:rPr>
              <a:t>بوپيواكائين: 10 تا 15 ميليليتراز محلول </a:t>
            </a:r>
            <a:r>
              <a:rPr lang="en-US" dirty="0" smtClean="0">
                <a:solidFill>
                  <a:srgbClr val="002060"/>
                </a:solidFill>
                <a:cs typeface="B Nazanin" panose="00000400000000000000" pitchFamily="2" charset="-78"/>
              </a:rPr>
              <a:t>0.125%</a:t>
            </a:r>
            <a:r>
              <a:rPr lang="fa-IR" dirty="0" smtClean="0">
                <a:solidFill>
                  <a:srgbClr val="002060"/>
                </a:solidFill>
                <a:cs typeface="B Nazanin" panose="00000400000000000000" pitchFamily="2" charset="-78"/>
              </a:rPr>
              <a:t> تا </a:t>
            </a:r>
            <a:r>
              <a:rPr lang="en-US" dirty="0" smtClean="0">
                <a:solidFill>
                  <a:srgbClr val="002060"/>
                </a:solidFill>
                <a:cs typeface="B Nazanin" panose="00000400000000000000" pitchFamily="2" charset="-78"/>
              </a:rPr>
              <a:t>0.0625%</a:t>
            </a:r>
            <a:endParaRPr lang="fa-IR" dirty="0" smtClean="0">
              <a:solidFill>
                <a:srgbClr val="002060"/>
              </a:solidFill>
              <a:cs typeface="B Nazanin" panose="00000400000000000000" pitchFamily="2" charset="-78"/>
            </a:endParaRPr>
          </a:p>
          <a:p>
            <a:pPr>
              <a:buFontTx/>
              <a:buChar char="-"/>
            </a:pPr>
            <a:r>
              <a:rPr lang="fa-IR" dirty="0" smtClean="0">
                <a:solidFill>
                  <a:srgbClr val="002060"/>
                </a:solidFill>
                <a:cs typeface="B Nazanin" panose="00000400000000000000" pitchFamily="2" charset="-78"/>
              </a:rPr>
              <a:t>روپيواكائين: 10 تا 15 ميليليتر از محلول %</a:t>
            </a:r>
            <a:r>
              <a:rPr lang="en-US" dirty="0" smtClean="0">
                <a:solidFill>
                  <a:srgbClr val="002060"/>
                </a:solidFill>
                <a:cs typeface="B Nazanin" panose="00000400000000000000" pitchFamily="2" charset="-78"/>
              </a:rPr>
              <a:t>0.1</a:t>
            </a:r>
            <a:r>
              <a:rPr lang="fa-IR" dirty="0" smtClean="0">
                <a:solidFill>
                  <a:srgbClr val="002060"/>
                </a:solidFill>
                <a:cs typeface="B Nazanin" panose="00000400000000000000" pitchFamily="2" charset="-78"/>
              </a:rPr>
              <a:t> تا </a:t>
            </a:r>
            <a:r>
              <a:rPr lang="en-US" dirty="0" smtClean="0">
                <a:solidFill>
                  <a:srgbClr val="002060"/>
                </a:solidFill>
                <a:cs typeface="B Nazanin" panose="00000400000000000000" pitchFamily="2" charset="-78"/>
              </a:rPr>
              <a:t>0.2%</a:t>
            </a:r>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مخدر: </a:t>
            </a:r>
          </a:p>
          <a:p>
            <a:pPr>
              <a:buFontTx/>
              <a:buChar char="-"/>
            </a:pPr>
            <a:r>
              <a:rPr lang="fa-IR" dirty="0" smtClean="0">
                <a:solidFill>
                  <a:srgbClr val="002060"/>
                </a:solidFill>
                <a:cs typeface="B Nazanin" panose="00000400000000000000" pitchFamily="2" charset="-78"/>
              </a:rPr>
              <a:t>پتيدين</a:t>
            </a:r>
            <a:r>
              <a:rPr lang="fa-IR" dirty="0" smtClean="0">
                <a:solidFill>
                  <a:srgbClr val="002060"/>
                </a:solidFill>
                <a:cs typeface="B Nazanin" panose="00000400000000000000" pitchFamily="2" charset="-78"/>
              </a:rPr>
              <a:t>: 20 تا 60 ميليگرم</a:t>
            </a:r>
          </a:p>
          <a:p>
            <a:pPr>
              <a:buFontTx/>
              <a:buChar char="-"/>
            </a:pPr>
            <a:r>
              <a:rPr lang="fa-IR" dirty="0" smtClean="0">
                <a:solidFill>
                  <a:srgbClr val="002060"/>
                </a:solidFill>
                <a:cs typeface="B Nazanin" panose="00000400000000000000" pitchFamily="2" charset="-78"/>
              </a:rPr>
              <a:t>فنتانيل: 50 تا 100 ميكروگرم: نبايد از فنتانيل بيش از 100 ميكروگرم در 2 ساعت اول استفاده شود</a:t>
            </a:r>
          </a:p>
          <a:p>
            <a:pPr>
              <a:buFontTx/>
              <a:buChar char="-"/>
            </a:pPr>
            <a:r>
              <a:rPr lang="fa-IR" dirty="0" smtClean="0">
                <a:solidFill>
                  <a:srgbClr val="002060"/>
                </a:solidFill>
                <a:cs typeface="B Nazanin" panose="00000400000000000000" pitchFamily="2" charset="-78"/>
              </a:rPr>
              <a:t>سوفنتانيل: 5 تا 10 ميكروگرم</a:t>
            </a:r>
            <a:endParaRPr lang="fa-IR" dirty="0">
              <a:solidFill>
                <a:srgbClr val="002060"/>
              </a:solidFill>
              <a:cs typeface="B Nazanin" panose="00000400000000000000" pitchFamily="2" charset="-78"/>
            </a:endParaRPr>
          </a:p>
        </p:txBody>
      </p:sp>
    </p:spTree>
    <p:extLst>
      <p:ext uri="{BB962C8B-B14F-4D97-AF65-F5344CB8AC3E}">
        <p14:creationId xmlns:p14="http://schemas.microsoft.com/office/powerpoint/2010/main" val="14513975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dirty="0" smtClean="0">
                <a:cs typeface="B Nazanin" panose="00000400000000000000" pitchFamily="2" charset="-78"/>
              </a:rPr>
              <a:t>اپيدورال مداوم</a:t>
            </a:r>
            <a:endParaRPr lang="fa-IR" dirty="0">
              <a:cs typeface="B Nazanin" panose="00000400000000000000" pitchFamily="2" charset="-78"/>
            </a:endParaRPr>
          </a:p>
        </p:txBody>
      </p:sp>
      <p:sp>
        <p:nvSpPr>
          <p:cNvPr id="3" name="Content Placeholder 2"/>
          <p:cNvSpPr>
            <a:spLocks noGrp="1"/>
          </p:cNvSpPr>
          <p:nvPr>
            <p:ph idx="1"/>
          </p:nvPr>
        </p:nvSpPr>
        <p:spPr/>
        <p:txBody>
          <a:bodyPr/>
          <a:lstStyle/>
          <a:p>
            <a:r>
              <a:rPr lang="fa-IR" dirty="0" smtClean="0">
                <a:solidFill>
                  <a:srgbClr val="002060"/>
                </a:solidFill>
                <a:cs typeface="B Nazanin" panose="00000400000000000000" pitchFamily="2" charset="-78"/>
              </a:rPr>
              <a:t>داروهاي مصرفي( </a:t>
            </a:r>
            <a:r>
              <a:rPr lang="fa-IR" dirty="0" smtClean="0">
                <a:solidFill>
                  <a:srgbClr val="C00000"/>
                </a:solidFill>
                <a:cs typeface="B Nazanin" panose="00000400000000000000" pitchFamily="2" charset="-78"/>
              </a:rPr>
              <a:t>بلوك اوليه</a:t>
            </a:r>
            <a:r>
              <a:rPr lang="fa-IR" dirty="0" smtClean="0">
                <a:solidFill>
                  <a:srgbClr val="002060"/>
                </a:solidFill>
                <a:cs typeface="B Nazanin" panose="00000400000000000000" pitchFamily="2" charset="-78"/>
              </a:rPr>
              <a:t>)</a:t>
            </a:r>
          </a:p>
          <a:p>
            <a:pPr>
              <a:buFontTx/>
              <a:buChar char="-"/>
            </a:pPr>
            <a:r>
              <a:rPr lang="fa-IR" dirty="0" smtClean="0">
                <a:solidFill>
                  <a:srgbClr val="002060"/>
                </a:solidFill>
                <a:cs typeface="B Nazanin" panose="00000400000000000000" pitchFamily="2" charset="-78"/>
              </a:rPr>
              <a:t>بوپيواكائين يا روپيواكائين 10 تا 15 ميليليتر</a:t>
            </a:r>
          </a:p>
          <a:p>
            <a:pPr>
              <a:buFontTx/>
              <a:buChar char="-"/>
            </a:pPr>
            <a:r>
              <a:rPr lang="fa-IR" dirty="0" smtClean="0">
                <a:solidFill>
                  <a:srgbClr val="002060"/>
                </a:solidFill>
                <a:cs typeface="B Nazanin" panose="00000400000000000000" pitchFamily="2" charset="-78"/>
              </a:rPr>
              <a:t>بوپيواكائين يا روپيواكائين + فنتانيل 50 ميكروگرم در حجم 10 تا 15 ميليليتر</a:t>
            </a:r>
          </a:p>
          <a:p>
            <a:pPr>
              <a:buFontTx/>
              <a:buChar char="-"/>
            </a:pPr>
            <a:r>
              <a:rPr lang="fa-IR" dirty="0" smtClean="0">
                <a:solidFill>
                  <a:srgbClr val="002060"/>
                </a:solidFill>
                <a:cs typeface="B Nazanin" panose="00000400000000000000" pitchFamily="2" charset="-78"/>
              </a:rPr>
              <a:t>بوپيواكائين يا روپيواكائين+ سوفنتانيل 10 ميكروگرم در حجم 10تا 15 ميليليتر</a:t>
            </a:r>
          </a:p>
          <a:p>
            <a:pPr marL="0" indent="0">
              <a:buNone/>
            </a:pPr>
            <a:endParaRPr lang="fa-IR" dirty="0"/>
          </a:p>
        </p:txBody>
      </p:sp>
    </p:spTree>
    <p:extLst>
      <p:ext uri="{BB962C8B-B14F-4D97-AF65-F5344CB8AC3E}">
        <p14:creationId xmlns:p14="http://schemas.microsoft.com/office/powerpoint/2010/main" val="32248592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solidFill>
                  <a:srgbClr val="C00000"/>
                </a:solidFill>
                <a:cs typeface="B Nazanin" panose="00000400000000000000" pitchFamily="2" charset="-78"/>
              </a:rPr>
              <a:t>ادامۀ آنالژزي</a:t>
            </a:r>
            <a:r>
              <a:rPr lang="fa-IR" dirty="0" smtClean="0">
                <a:solidFill>
                  <a:srgbClr val="002060"/>
                </a:solidFill>
                <a:cs typeface="B Nazanin" panose="00000400000000000000" pitchFamily="2" charset="-78"/>
              </a:rPr>
              <a:t>:</a:t>
            </a:r>
          </a:p>
          <a:p>
            <a:pPr>
              <a:buFontTx/>
              <a:buChar char="-"/>
            </a:pPr>
            <a:r>
              <a:rPr lang="fa-IR" dirty="0" smtClean="0">
                <a:solidFill>
                  <a:srgbClr val="002060"/>
                </a:solidFill>
                <a:cs typeface="B Nazanin" panose="00000400000000000000" pitchFamily="2" charset="-78"/>
              </a:rPr>
              <a:t>تزريق متناوب: بر اساس نياز هر نيم تا يك ساعت </a:t>
            </a:r>
            <a:endParaRPr lang="fa-IR" dirty="0" smtClean="0">
              <a:solidFill>
                <a:srgbClr val="002060"/>
              </a:solidFill>
              <a:cs typeface="B Nazanin" panose="00000400000000000000" pitchFamily="2" charset="-78"/>
            </a:endParaRPr>
          </a:p>
          <a:p>
            <a:pPr>
              <a:buFontTx/>
              <a:buChar char="-"/>
            </a:pPr>
            <a:r>
              <a:rPr lang="fa-IR" dirty="0" smtClean="0">
                <a:solidFill>
                  <a:srgbClr val="002060"/>
                </a:solidFill>
                <a:cs typeface="B Nazanin" panose="00000400000000000000" pitchFamily="2" charset="-78"/>
              </a:rPr>
              <a:t>تزريق </a:t>
            </a:r>
            <a:r>
              <a:rPr lang="fa-IR" dirty="0" smtClean="0">
                <a:solidFill>
                  <a:srgbClr val="002060"/>
                </a:solidFill>
                <a:cs typeface="B Nazanin" panose="00000400000000000000" pitchFamily="2" charset="-78"/>
              </a:rPr>
              <a:t>مداوم:</a:t>
            </a:r>
            <a:r>
              <a:rPr lang="en-US" dirty="0" smtClean="0">
                <a:solidFill>
                  <a:srgbClr val="002060"/>
                </a:solidFill>
                <a:cs typeface="B Nazanin" panose="00000400000000000000" pitchFamily="2" charset="-78"/>
              </a:rPr>
              <a:t>8-10ml/h</a:t>
            </a:r>
            <a:r>
              <a:rPr lang="fa-IR" dirty="0" smtClean="0">
                <a:solidFill>
                  <a:srgbClr val="002060"/>
                </a:solidFill>
                <a:cs typeface="B Nazanin" panose="00000400000000000000" pitchFamily="2" charset="-78"/>
              </a:rPr>
              <a:t> از محلولهاي </a:t>
            </a:r>
            <a:r>
              <a:rPr lang="fa-IR" dirty="0" smtClean="0">
                <a:solidFill>
                  <a:srgbClr val="002060"/>
                </a:solidFill>
                <a:cs typeface="B Nazanin" panose="00000400000000000000" pitchFamily="2" charset="-78"/>
              </a:rPr>
              <a:t>زير:</a:t>
            </a:r>
            <a:endParaRPr lang="fa-IR" dirty="0" smtClean="0">
              <a:solidFill>
                <a:srgbClr val="002060"/>
              </a:solidFill>
              <a:cs typeface="B Nazanin" panose="00000400000000000000" pitchFamily="2" charset="-78"/>
            </a:endParaRPr>
          </a:p>
          <a:p>
            <a:pPr marL="0" indent="0">
              <a:buNone/>
            </a:pP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  بوپيواكائين يا روپيواكائين+ فنتانيل </a:t>
            </a:r>
            <a:r>
              <a:rPr lang="en-US" dirty="0" smtClean="0">
                <a:solidFill>
                  <a:srgbClr val="002060"/>
                </a:solidFill>
                <a:cs typeface="B Nazanin" panose="00000400000000000000" pitchFamily="2" charset="-78"/>
              </a:rPr>
              <a:t>1-2µg/ml</a:t>
            </a:r>
            <a:endParaRPr lang="fa-IR" dirty="0" smtClean="0">
              <a:solidFill>
                <a:srgbClr val="002060"/>
              </a:solidFill>
              <a:cs typeface="B Nazanin" panose="00000400000000000000" pitchFamily="2" charset="-78"/>
            </a:endParaRPr>
          </a:p>
          <a:p>
            <a:pPr marL="0" indent="0">
              <a:buNone/>
            </a:pP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  بوپيواكائين يا روپيواكائين+ سوفنتانيل </a:t>
            </a:r>
            <a:r>
              <a:rPr lang="en-US" dirty="0" smtClean="0">
                <a:solidFill>
                  <a:srgbClr val="002060"/>
                </a:solidFill>
                <a:cs typeface="B Nazanin" panose="00000400000000000000" pitchFamily="2" charset="-78"/>
              </a:rPr>
              <a:t>0.1-0.3µg/ml</a:t>
            </a:r>
            <a:endParaRPr lang="fa-IR" dirty="0" smtClean="0">
              <a:solidFill>
                <a:srgbClr val="002060"/>
              </a:solidFill>
              <a:cs typeface="B Nazanin" panose="00000400000000000000" pitchFamily="2" charset="-78"/>
            </a:endParaRPr>
          </a:p>
          <a:p>
            <a:pPr marL="0" indent="0">
              <a:buNone/>
            </a:pP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  بوپيواكائين يا روپيواكائين بدون مخدر</a:t>
            </a:r>
          </a:p>
          <a:p>
            <a:pPr marL="0" indent="0">
              <a:buNone/>
            </a:pPr>
            <a:endParaRPr lang="fa-IR" dirty="0"/>
          </a:p>
        </p:txBody>
      </p:sp>
    </p:spTree>
    <p:extLst>
      <p:ext uri="{BB962C8B-B14F-4D97-AF65-F5344CB8AC3E}">
        <p14:creationId xmlns:p14="http://schemas.microsoft.com/office/powerpoint/2010/main" val="11235388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dirty="0"/>
          </a:p>
        </p:txBody>
      </p:sp>
      <p:sp>
        <p:nvSpPr>
          <p:cNvPr id="3" name="Content Placeholder 2"/>
          <p:cNvSpPr>
            <a:spLocks noGrp="1"/>
          </p:cNvSpPr>
          <p:nvPr>
            <p:ph idx="1"/>
          </p:nvPr>
        </p:nvSpPr>
        <p:spPr/>
        <p:txBody>
          <a:bodyPr/>
          <a:lstStyle/>
          <a:p>
            <a:r>
              <a:rPr lang="fa-IR" dirty="0">
                <a:solidFill>
                  <a:srgbClr val="002060"/>
                </a:solidFill>
                <a:cs typeface="B Nazanin" panose="00000400000000000000" pitchFamily="2" charset="-78"/>
              </a:rPr>
              <a:t>اولين دوز بايد توسط متخصص بيهوشي تزريق </a:t>
            </a:r>
            <a:r>
              <a:rPr lang="fa-IR" dirty="0" smtClean="0">
                <a:solidFill>
                  <a:srgbClr val="002060"/>
                </a:solidFill>
                <a:cs typeface="B Nazanin" panose="00000400000000000000" pitchFamily="2" charset="-78"/>
              </a:rPr>
              <a:t>شود</a:t>
            </a:r>
          </a:p>
          <a:p>
            <a:r>
              <a:rPr lang="fa-IR" dirty="0" smtClean="0">
                <a:solidFill>
                  <a:srgbClr val="002060"/>
                </a:solidFill>
                <a:cs typeface="B Nazanin" panose="00000400000000000000" pitchFamily="2" charset="-78"/>
              </a:rPr>
              <a:t>اسپاينال در فضايي پايين تر و اپيدورال در فضاي بالاتر انجام مي شود</a:t>
            </a:r>
          </a:p>
          <a:p>
            <a:r>
              <a:rPr lang="fa-IR" dirty="0" smtClean="0">
                <a:solidFill>
                  <a:srgbClr val="002060"/>
                </a:solidFill>
                <a:cs typeface="B Nazanin" panose="00000400000000000000" pitchFamily="2" charset="-78"/>
              </a:rPr>
              <a:t>آخر كار خودمان بايد كاتتر را خارج كنيم</a:t>
            </a:r>
          </a:p>
          <a:p>
            <a:r>
              <a:rPr lang="fa-IR" dirty="0" smtClean="0">
                <a:solidFill>
                  <a:srgbClr val="002060"/>
                </a:solidFill>
                <a:cs typeface="B Nazanin" panose="00000400000000000000" pitchFamily="2" charset="-78"/>
              </a:rPr>
              <a:t>اگر كاتتر جا ماند مشاوره ي نوروسرجري انجام مي دهيم</a:t>
            </a:r>
          </a:p>
          <a:p>
            <a:r>
              <a:rPr lang="fa-IR" dirty="0" smtClean="0">
                <a:solidFill>
                  <a:srgbClr val="002060"/>
                </a:solidFill>
                <a:cs typeface="B Nazanin" panose="00000400000000000000" pitchFamily="2" charset="-78"/>
              </a:rPr>
              <a:t>قبل از راه افتادن بيمار بايد از خروج كاتتر مطمئن شويم</a:t>
            </a:r>
          </a:p>
          <a:p>
            <a:r>
              <a:rPr lang="fa-IR" dirty="0" smtClean="0">
                <a:solidFill>
                  <a:srgbClr val="002060"/>
                </a:solidFill>
                <a:cs typeface="B Nazanin" panose="00000400000000000000" pitchFamily="2" charset="-78"/>
              </a:rPr>
              <a:t>حتي با دوزهاي پايين تا آخرين مرحله ي زايمان، بي دردي را بايد ادامه دهيم</a:t>
            </a:r>
          </a:p>
          <a:p>
            <a:r>
              <a:rPr lang="fa-IR" dirty="0" smtClean="0">
                <a:solidFill>
                  <a:srgbClr val="002060"/>
                </a:solidFill>
                <a:cs typeface="B Nazanin" panose="00000400000000000000" pitchFamily="2" charset="-78"/>
              </a:rPr>
              <a:t>بلوك درنواحي از </a:t>
            </a:r>
            <a:r>
              <a:rPr lang="en-US" dirty="0" smtClean="0">
                <a:solidFill>
                  <a:srgbClr val="002060"/>
                </a:solidFill>
                <a:cs typeface="B Nazanin" panose="00000400000000000000" pitchFamily="2" charset="-78"/>
              </a:rPr>
              <a:t>T10</a:t>
            </a:r>
            <a:r>
              <a:rPr lang="fa-IR" dirty="0" smtClean="0">
                <a:solidFill>
                  <a:srgbClr val="002060"/>
                </a:solidFill>
                <a:cs typeface="B Nazanin" panose="00000400000000000000" pitchFamily="2" charset="-78"/>
              </a:rPr>
              <a:t> تا </a:t>
            </a:r>
            <a:r>
              <a:rPr lang="en-US" dirty="0" smtClean="0">
                <a:solidFill>
                  <a:srgbClr val="002060"/>
                </a:solidFill>
                <a:cs typeface="B Nazanin" panose="00000400000000000000" pitchFamily="2" charset="-78"/>
              </a:rPr>
              <a:t>L1</a:t>
            </a:r>
            <a:r>
              <a:rPr lang="fa-IR" dirty="0" smtClean="0">
                <a:solidFill>
                  <a:srgbClr val="002060"/>
                </a:solidFill>
                <a:cs typeface="B Nazanin" panose="00000400000000000000" pitchFamily="2" charset="-78"/>
              </a:rPr>
              <a:t> ايجاد مي شود</a:t>
            </a:r>
            <a:endParaRPr lang="fa-IR" dirty="0">
              <a:solidFill>
                <a:srgbClr val="002060"/>
              </a:solidFill>
              <a:cs typeface="B Nazanin" panose="00000400000000000000" pitchFamily="2" charset="-78"/>
            </a:endParaRPr>
          </a:p>
        </p:txBody>
      </p:sp>
    </p:spTree>
    <p:extLst>
      <p:ext uri="{BB962C8B-B14F-4D97-AF65-F5344CB8AC3E}">
        <p14:creationId xmlns:p14="http://schemas.microsoft.com/office/powerpoint/2010/main" val="3787222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dirty="0">
                <a:solidFill>
                  <a:srgbClr val="7030A0"/>
                </a:solidFill>
              </a:rPr>
              <a:t>   missed segment  </a:t>
            </a:r>
            <a:endParaRPr lang="fa-IR" dirty="0">
              <a:solidFill>
                <a:srgbClr val="7030A0"/>
              </a:solidFill>
            </a:endParaRPr>
          </a:p>
        </p:txBody>
      </p:sp>
      <p:sp>
        <p:nvSpPr>
          <p:cNvPr id="3" name="Content Placeholder 2"/>
          <p:cNvSpPr>
            <a:spLocks noGrp="1"/>
          </p:cNvSpPr>
          <p:nvPr>
            <p:ph idx="1"/>
          </p:nvPr>
        </p:nvSpPr>
        <p:spPr/>
        <p:txBody>
          <a:bodyPr>
            <a:normAutofit/>
          </a:bodyPr>
          <a:lstStyle/>
          <a:p>
            <a:r>
              <a:rPr lang="fa-IR" dirty="0" smtClean="0">
                <a:solidFill>
                  <a:srgbClr val="002060"/>
                </a:solidFill>
                <a:cs typeface="B Nazanin" panose="00000400000000000000" pitchFamily="2" charset="-78"/>
              </a:rPr>
              <a:t>اگر پس از اپيدورال آنالژزي همچنان بيمار درد پايدار در يك قسمت داشت ممكن است    </a:t>
            </a:r>
            <a:r>
              <a:rPr lang="en-US" dirty="0" smtClean="0">
                <a:solidFill>
                  <a:srgbClr val="002060"/>
                </a:solidFill>
                <a:cs typeface="B Nazanin" panose="00000400000000000000" pitchFamily="2" charset="-78"/>
              </a:rPr>
              <a:t> missed segment </a:t>
            </a:r>
            <a:r>
              <a:rPr lang="fa-IR" dirty="0" smtClean="0">
                <a:solidFill>
                  <a:srgbClr val="002060"/>
                </a:solidFill>
                <a:cs typeface="B Nazanin" panose="00000400000000000000" pitchFamily="2" charset="-78"/>
              </a:rPr>
              <a:t>اتفاق افتاده باشد</a:t>
            </a:r>
          </a:p>
          <a:p>
            <a:pPr marL="0" indent="0">
              <a:buNone/>
            </a:pP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   در صورت وقوع </a:t>
            </a:r>
            <a:r>
              <a:rPr lang="en-US" dirty="0">
                <a:solidFill>
                  <a:srgbClr val="002060"/>
                </a:solidFill>
                <a:cs typeface="B Nazanin" panose="00000400000000000000" pitchFamily="2" charset="-78"/>
              </a:rPr>
              <a:t>missed segment </a:t>
            </a:r>
            <a:r>
              <a:rPr lang="fa-IR" dirty="0" smtClean="0">
                <a:solidFill>
                  <a:srgbClr val="002060"/>
                </a:solidFill>
                <a:cs typeface="B Nazanin" panose="00000400000000000000" pitchFamily="2" charset="-78"/>
              </a:rPr>
              <a:t>:</a:t>
            </a:r>
          </a:p>
          <a:p>
            <a:pPr marL="0" indent="0">
              <a:buNone/>
            </a:pP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   1- ابتدا محل ورود كاتتر را چك مي كنيم</a:t>
            </a:r>
          </a:p>
          <a:p>
            <a:pPr marL="0" indent="0">
              <a:buNone/>
            </a:pP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   2- بيمار را روي قسمت بلوك نشده لترال مي كنيم</a:t>
            </a:r>
          </a:p>
          <a:p>
            <a:pPr marL="0" indent="0">
              <a:buNone/>
            </a:pP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   3- يك دوز بولوس اضافي شامل 10 سي سي بوپيواكائين رقيق شده يا 8 سي سي ليدوكائين 1% + حد اكثر 100 ميكروگرم فنتانيل تجويز مي كنيم</a:t>
            </a:r>
          </a:p>
          <a:p>
            <a:pPr marL="0" indent="0">
              <a:buNone/>
            </a:pPr>
            <a:r>
              <a:rPr lang="fa-IR" dirty="0"/>
              <a:t> </a:t>
            </a:r>
            <a:r>
              <a:rPr lang="fa-IR" dirty="0" smtClean="0"/>
              <a:t>    </a:t>
            </a:r>
          </a:p>
          <a:p>
            <a:pPr marL="0" indent="0">
              <a:buNone/>
            </a:pPr>
            <a:endParaRPr lang="fa-IR" dirty="0" smtClean="0"/>
          </a:p>
          <a:p>
            <a:pPr marL="0" indent="0">
              <a:buNone/>
            </a:pPr>
            <a:endParaRPr lang="fa-IR" dirty="0" smtClean="0"/>
          </a:p>
        </p:txBody>
      </p:sp>
    </p:spTree>
    <p:extLst>
      <p:ext uri="{BB962C8B-B14F-4D97-AF65-F5344CB8AC3E}">
        <p14:creationId xmlns:p14="http://schemas.microsoft.com/office/powerpoint/2010/main" val="17981268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dirty="0"/>
              <a:t> </a:t>
            </a:r>
            <a:r>
              <a:rPr lang="fa-IR" dirty="0" smtClean="0">
                <a:cs typeface="B Nazanin" panose="00000400000000000000" pitchFamily="2" charset="-78"/>
              </a:rPr>
              <a:t>كاتتر خوني</a:t>
            </a:r>
            <a:endParaRPr lang="fa-IR" dirty="0">
              <a:cs typeface="B Nazanin" panose="00000400000000000000" pitchFamily="2" charset="-78"/>
            </a:endParaRPr>
          </a:p>
        </p:txBody>
      </p:sp>
      <p:sp>
        <p:nvSpPr>
          <p:cNvPr id="3" name="Content Placeholder 2"/>
          <p:cNvSpPr>
            <a:spLocks noGrp="1"/>
          </p:cNvSpPr>
          <p:nvPr>
            <p:ph idx="1"/>
          </p:nvPr>
        </p:nvSpPr>
        <p:spPr/>
        <p:txBody>
          <a:bodyPr/>
          <a:lstStyle/>
          <a:p>
            <a:r>
              <a:rPr lang="fa-IR" dirty="0" smtClean="0">
                <a:solidFill>
                  <a:srgbClr val="002060"/>
                </a:solidFill>
                <a:cs typeface="B Nazanin" panose="00000400000000000000" pitchFamily="2" charset="-78"/>
              </a:rPr>
              <a:t>اگر كاتترخون آلود باشد ابتدا كاتتر را 1 سانتي متر عقب مي كشيم و دوباره آسپيره مي كنيم تا وقتي ديگر خون ديده نشود</a:t>
            </a:r>
          </a:p>
          <a:p>
            <a:pPr marL="0" indent="0">
              <a:buNone/>
            </a:pPr>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فقط دو بار اين كا را انجام مي دهيم</a:t>
            </a:r>
            <a:endParaRPr lang="fa-IR" dirty="0">
              <a:solidFill>
                <a:srgbClr val="002060"/>
              </a:solidFill>
              <a:cs typeface="B Nazanin" panose="00000400000000000000" pitchFamily="2" charset="-78"/>
            </a:endParaRPr>
          </a:p>
        </p:txBody>
      </p:sp>
    </p:spTree>
    <p:extLst>
      <p:ext uri="{BB962C8B-B14F-4D97-AF65-F5344CB8AC3E}">
        <p14:creationId xmlns:p14="http://schemas.microsoft.com/office/powerpoint/2010/main" val="3000764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dirty="0" smtClean="0"/>
              <a:t> نكته</a:t>
            </a:r>
            <a:endParaRPr lang="fa-IR" dirty="0"/>
          </a:p>
        </p:txBody>
      </p:sp>
      <p:sp>
        <p:nvSpPr>
          <p:cNvPr id="3" name="Content Placeholder 2"/>
          <p:cNvSpPr>
            <a:spLocks noGrp="1"/>
          </p:cNvSpPr>
          <p:nvPr>
            <p:ph idx="1"/>
          </p:nvPr>
        </p:nvSpPr>
        <p:spPr/>
        <p:txBody>
          <a:bodyPr/>
          <a:lstStyle/>
          <a:p>
            <a:r>
              <a:rPr lang="fa-IR" dirty="0">
                <a:cs typeface="B Nazanin" panose="00000400000000000000" pitchFamily="2" charset="-78"/>
              </a:rPr>
              <a:t>تا </a:t>
            </a:r>
            <a:r>
              <a:rPr lang="fa-IR" dirty="0">
                <a:solidFill>
                  <a:srgbClr val="002060"/>
                </a:solidFill>
                <a:cs typeface="B Nazanin" panose="00000400000000000000" pitchFamily="2" charset="-78"/>
              </a:rPr>
              <a:t>24 ساعت پس از استفاده از مورفين ممكن است احتباس ادراري داشته </a:t>
            </a:r>
            <a:r>
              <a:rPr lang="fa-IR" dirty="0" smtClean="0">
                <a:solidFill>
                  <a:srgbClr val="002060"/>
                </a:solidFill>
                <a:cs typeface="B Nazanin" panose="00000400000000000000" pitchFamily="2" charset="-78"/>
              </a:rPr>
              <a:t>باشيم</a:t>
            </a:r>
          </a:p>
          <a:p>
            <a:r>
              <a:rPr lang="fa-IR" dirty="0" smtClean="0">
                <a:solidFill>
                  <a:srgbClr val="002060"/>
                </a:solidFill>
                <a:cs typeface="B Nazanin" panose="00000400000000000000" pitchFamily="2" charset="-78"/>
              </a:rPr>
              <a:t>خارش </a:t>
            </a:r>
            <a:r>
              <a:rPr lang="fa-IR" dirty="0">
                <a:solidFill>
                  <a:srgbClr val="002060"/>
                </a:solidFill>
                <a:cs typeface="B Nazanin" panose="00000400000000000000" pitchFamily="2" charset="-78"/>
              </a:rPr>
              <a:t>طي 30 دقيقه برطرف مي </a:t>
            </a:r>
            <a:r>
              <a:rPr lang="fa-IR" dirty="0" smtClean="0">
                <a:solidFill>
                  <a:srgbClr val="002060"/>
                </a:solidFill>
                <a:cs typeface="B Nazanin" panose="00000400000000000000" pitchFamily="2" charset="-78"/>
              </a:rPr>
              <a:t>شود</a:t>
            </a:r>
          </a:p>
          <a:p>
            <a:r>
              <a:rPr lang="fa-IR" dirty="0" smtClean="0">
                <a:solidFill>
                  <a:srgbClr val="002060"/>
                </a:solidFill>
                <a:cs typeface="B Nazanin" panose="00000400000000000000" pitchFamily="2" charset="-78"/>
              </a:rPr>
              <a:t>داروهاي ضد تهوع: پرومتازين( 25 تا 50 ميليگرم)، هيدروكسي زين</a:t>
            </a:r>
          </a:p>
          <a:p>
            <a:r>
              <a:rPr lang="fa-IR" dirty="0" smtClean="0">
                <a:solidFill>
                  <a:srgbClr val="002060"/>
                </a:solidFill>
                <a:cs typeface="B Nazanin" panose="00000400000000000000" pitchFamily="2" charset="-78"/>
              </a:rPr>
              <a:t>نالوكسان: 4-1 ميكروگرم بر كيلوگرم در صورت نياز</a:t>
            </a:r>
            <a:endParaRPr lang="fa-IR" dirty="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كارشناس </a:t>
            </a:r>
            <a:r>
              <a:rPr lang="fa-IR" dirty="0" smtClean="0">
                <a:solidFill>
                  <a:srgbClr val="002060"/>
                </a:solidFill>
                <a:cs typeface="B Nazanin" panose="00000400000000000000" pitchFamily="2" charset="-78"/>
              </a:rPr>
              <a:t>بيهوشي بايد بصورت تمام وقت حضور داشته باشد</a:t>
            </a:r>
          </a:p>
          <a:p>
            <a:endParaRPr lang="fa-IR" dirty="0"/>
          </a:p>
        </p:txBody>
      </p:sp>
    </p:spTree>
    <p:extLst>
      <p:ext uri="{BB962C8B-B14F-4D97-AF65-F5344CB8AC3E}">
        <p14:creationId xmlns:p14="http://schemas.microsoft.com/office/powerpoint/2010/main" val="23164907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t> </a:t>
            </a:r>
            <a:r>
              <a:rPr lang="fa-IR" dirty="0">
                <a:solidFill>
                  <a:srgbClr val="C00000"/>
                </a:solidFill>
              </a:rPr>
              <a:t>روش های غیر دارویی</a:t>
            </a:r>
          </a:p>
        </p:txBody>
      </p:sp>
      <p:sp>
        <p:nvSpPr>
          <p:cNvPr id="3" name="Content Placeholder 2"/>
          <p:cNvSpPr>
            <a:spLocks noGrp="1"/>
          </p:cNvSpPr>
          <p:nvPr>
            <p:ph idx="1"/>
          </p:nvPr>
        </p:nvSpPr>
        <p:spPr/>
        <p:txBody>
          <a:bodyPr>
            <a:normAutofit/>
          </a:bodyPr>
          <a:lstStyle/>
          <a:p>
            <a:r>
              <a:rPr lang="fa-IR" dirty="0">
                <a:solidFill>
                  <a:srgbClr val="002060"/>
                </a:solidFill>
              </a:rPr>
              <a:t>روش هایی که گیرنده های حسی محیطی را فعال می سازند</a:t>
            </a:r>
          </a:p>
          <a:p>
            <a:r>
              <a:rPr lang="fa-IR" dirty="0">
                <a:solidFill>
                  <a:srgbClr val="002060"/>
                </a:solidFill>
              </a:rPr>
              <a:t>حرارت و سرمای سطحی: </a:t>
            </a:r>
            <a:r>
              <a:rPr lang="fa-IR" dirty="0" smtClean="0">
                <a:solidFill>
                  <a:srgbClr val="002060"/>
                </a:solidFill>
              </a:rPr>
              <a:t>استفاده </a:t>
            </a:r>
            <a:r>
              <a:rPr lang="fa-IR" dirty="0">
                <a:solidFill>
                  <a:srgbClr val="002060"/>
                </a:solidFill>
              </a:rPr>
              <a:t>از کمپرس گرم و یا سرد روی کمر و یا شکم</a:t>
            </a:r>
          </a:p>
          <a:p>
            <a:r>
              <a:rPr lang="fa-IR" dirty="0">
                <a:solidFill>
                  <a:srgbClr val="002060"/>
                </a:solidFill>
              </a:rPr>
              <a:t>غوطه خوردن در آب هنگام لیبر و زایمان</a:t>
            </a:r>
          </a:p>
          <a:p>
            <a:r>
              <a:rPr lang="fa-IR" dirty="0">
                <a:solidFill>
                  <a:srgbClr val="002060"/>
                </a:solidFill>
              </a:rPr>
              <a:t>لمس و ماساژ: ماساژ کمر، شانه‌ها یا نقاط خاص بدن </a:t>
            </a:r>
          </a:p>
          <a:p>
            <a:r>
              <a:rPr lang="fa-IR" dirty="0">
                <a:solidFill>
                  <a:srgbClr val="002060"/>
                </a:solidFill>
              </a:rPr>
              <a:t>طب سوزنی</a:t>
            </a:r>
          </a:p>
          <a:p>
            <a:r>
              <a:rPr lang="fa-IR" dirty="0">
                <a:solidFill>
                  <a:srgbClr val="002060"/>
                </a:solidFill>
              </a:rPr>
              <a:t>طب فشاری</a:t>
            </a:r>
          </a:p>
          <a:p>
            <a:r>
              <a:rPr lang="fa-IR" dirty="0">
                <a:solidFill>
                  <a:srgbClr val="002060"/>
                </a:solidFill>
              </a:rPr>
              <a:t>تحریک الکتریکی اعصاب عبور کننده از پوست </a:t>
            </a:r>
            <a:r>
              <a:rPr lang="en-US" dirty="0" smtClean="0">
                <a:solidFill>
                  <a:srgbClr val="002060"/>
                </a:solidFill>
              </a:rPr>
              <a:t>TENS)</a:t>
            </a:r>
            <a:r>
              <a:rPr lang="fa-IR" dirty="0" smtClean="0">
                <a:solidFill>
                  <a:srgbClr val="002060"/>
                </a:solidFill>
              </a:rPr>
              <a:t> )</a:t>
            </a:r>
            <a:endParaRPr lang="en-US" dirty="0">
              <a:solidFill>
                <a:srgbClr val="002060"/>
              </a:solidFill>
            </a:endParaRPr>
          </a:p>
        </p:txBody>
      </p:sp>
    </p:spTree>
    <p:extLst>
      <p:ext uri="{BB962C8B-B14F-4D97-AF65-F5344CB8AC3E}">
        <p14:creationId xmlns:p14="http://schemas.microsoft.com/office/powerpoint/2010/main" val="8725819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a:solidFill>
                  <a:srgbClr val="002060"/>
                </a:solidFill>
              </a:rPr>
              <a:t>روش هایی که فیدبک محیطی به درد را کاهش می دهند</a:t>
            </a:r>
          </a:p>
          <a:p>
            <a:r>
              <a:rPr lang="fa-IR" dirty="0">
                <a:solidFill>
                  <a:srgbClr val="002060"/>
                </a:solidFill>
              </a:rPr>
              <a:t>تمرکز و منحرف کردن حواس، تجسم خلاق</a:t>
            </a:r>
          </a:p>
          <a:p>
            <a:r>
              <a:rPr lang="fa-IR" dirty="0">
                <a:solidFill>
                  <a:srgbClr val="002060"/>
                </a:solidFill>
              </a:rPr>
              <a:t>تکنیک های تنفسی- تن آرامی و تمرکز</a:t>
            </a:r>
          </a:p>
          <a:p>
            <a:r>
              <a:rPr lang="fa-IR" dirty="0">
                <a:solidFill>
                  <a:srgbClr val="002060"/>
                </a:solidFill>
              </a:rPr>
              <a:t>هیپنوتیزم: </a:t>
            </a:r>
            <a:r>
              <a:rPr lang="fa-IR" dirty="0" smtClean="0">
                <a:solidFill>
                  <a:srgbClr val="002060"/>
                </a:solidFill>
              </a:rPr>
              <a:t>زایمانی </a:t>
            </a:r>
            <a:r>
              <a:rPr lang="fa-IR" dirty="0">
                <a:solidFill>
                  <a:srgbClr val="002060"/>
                </a:solidFill>
              </a:rPr>
              <a:t>ترکیبی از آموزش، آرام‌سازی عمیق، تمرکز ذهن و تلقین مثبت است.</a:t>
            </a:r>
          </a:p>
          <a:p>
            <a:r>
              <a:rPr lang="fa-IR" dirty="0">
                <a:solidFill>
                  <a:srgbClr val="002060"/>
                </a:solidFill>
              </a:rPr>
              <a:t>موسیقی و آوا از طریق </a:t>
            </a:r>
            <a:r>
              <a:rPr lang="fa-IR" dirty="0" smtClean="0">
                <a:solidFill>
                  <a:srgbClr val="002060"/>
                </a:solidFill>
              </a:rPr>
              <a:t>شنوایی</a:t>
            </a:r>
            <a:endParaRPr lang="fa-IR" dirty="0">
              <a:solidFill>
                <a:srgbClr val="002060"/>
              </a:solidFill>
            </a:endParaRPr>
          </a:p>
        </p:txBody>
      </p:sp>
    </p:spTree>
    <p:extLst>
      <p:ext uri="{BB962C8B-B14F-4D97-AF65-F5344CB8AC3E}">
        <p14:creationId xmlns:p14="http://schemas.microsoft.com/office/powerpoint/2010/main" val="40420304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a:solidFill>
                  <a:srgbClr val="002060"/>
                </a:solidFill>
              </a:rPr>
              <a:t>روش هایی که محرک های دردآور را کاهش می دهند</a:t>
            </a:r>
          </a:p>
          <a:p>
            <a:r>
              <a:rPr lang="fa-IR" dirty="0">
                <a:solidFill>
                  <a:srgbClr val="002060"/>
                </a:solidFill>
              </a:rPr>
              <a:t>حرکت مادر و تغییر وضعیت: </a:t>
            </a:r>
            <a:r>
              <a:rPr lang="fa-IR" dirty="0" smtClean="0">
                <a:solidFill>
                  <a:srgbClr val="002060"/>
                </a:solidFill>
              </a:rPr>
              <a:t>راه </a:t>
            </a:r>
            <a:r>
              <a:rPr lang="fa-IR" dirty="0">
                <a:solidFill>
                  <a:srgbClr val="002060"/>
                </a:solidFill>
              </a:rPr>
              <a:t>رفتن، نشستن روی توپ زایمان، چهار دست ‌و پا شدن یا تغییر </a:t>
            </a:r>
            <a:r>
              <a:rPr lang="fa-IR" dirty="0" smtClean="0">
                <a:solidFill>
                  <a:srgbClr val="002060"/>
                </a:solidFill>
              </a:rPr>
              <a:t>پوزیشن‌ها</a:t>
            </a:r>
            <a:endParaRPr lang="fa-IR" dirty="0">
              <a:solidFill>
                <a:srgbClr val="002060"/>
              </a:solidFill>
            </a:endParaRPr>
          </a:p>
        </p:txBody>
      </p:sp>
    </p:spTree>
    <p:extLst>
      <p:ext uri="{BB962C8B-B14F-4D97-AF65-F5344CB8AC3E}">
        <p14:creationId xmlns:p14="http://schemas.microsoft.com/office/powerpoint/2010/main" val="19442393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fa-IR" dirty="0" smtClean="0"/>
              <a:t> </a:t>
            </a:r>
            <a:r>
              <a:rPr lang="en-US" dirty="0" smtClean="0">
                <a:cs typeface="B Nazanin" panose="00000400000000000000" pitchFamily="2" charset="-78"/>
              </a:rPr>
              <a:t>)TENS </a:t>
            </a:r>
            <a:r>
              <a:rPr lang="fa-IR" dirty="0">
                <a:cs typeface="B Nazanin" panose="00000400000000000000" pitchFamily="2" charset="-78"/>
              </a:rPr>
              <a:t>تحریک الکتریکی سطحی عصب</a:t>
            </a:r>
            <a:r>
              <a:rPr lang="fa-IR" dirty="0"/>
              <a:t>)</a:t>
            </a:r>
          </a:p>
        </p:txBody>
      </p:sp>
      <p:sp>
        <p:nvSpPr>
          <p:cNvPr id="3" name="Content Placeholder 2"/>
          <p:cNvSpPr>
            <a:spLocks noGrp="1"/>
          </p:cNvSpPr>
          <p:nvPr>
            <p:ph idx="1"/>
          </p:nvPr>
        </p:nvSpPr>
        <p:spPr/>
        <p:txBody>
          <a:bodyPr/>
          <a:lstStyle/>
          <a:p>
            <a:endParaRPr lang="fa-IR" dirty="0" smtClean="0">
              <a:solidFill>
                <a:srgbClr val="002060"/>
              </a:solidFill>
            </a:endParaRPr>
          </a:p>
          <a:p>
            <a:r>
              <a:rPr lang="fa-IR" dirty="0">
                <a:solidFill>
                  <a:srgbClr val="002060"/>
                </a:solidFill>
              </a:rPr>
              <a:t>جریان های الکتریکی ملایمی که قابلیت تنظیم فرکانس و شدت آنها وجود دارد توسط این الکترودها وارد بدن شده و سیگنال های درد موجود در بدن را تعدیل میکنند</a:t>
            </a:r>
            <a:r>
              <a:rPr lang="fa-IR" dirty="0" smtClean="0">
                <a:solidFill>
                  <a:srgbClr val="002060"/>
                </a:solidFill>
              </a:rPr>
              <a:t>.</a:t>
            </a:r>
          </a:p>
          <a:p>
            <a:endParaRPr lang="en-US" dirty="0" smtClean="0">
              <a:solidFill>
                <a:srgbClr val="002060"/>
              </a:solidFill>
            </a:endParaRPr>
          </a:p>
          <a:p>
            <a:r>
              <a:rPr lang="fa-IR" dirty="0">
                <a:solidFill>
                  <a:srgbClr val="002060"/>
                </a:solidFill>
              </a:rPr>
              <a:t>تحقیق نشان داده است که </a:t>
            </a:r>
            <a:r>
              <a:rPr lang="en-US" dirty="0">
                <a:solidFill>
                  <a:srgbClr val="002060"/>
                </a:solidFill>
              </a:rPr>
              <a:t>TENS </a:t>
            </a:r>
            <a:r>
              <a:rPr lang="fa-IR" dirty="0">
                <a:solidFill>
                  <a:srgbClr val="002060"/>
                </a:solidFill>
              </a:rPr>
              <a:t>دردهای شدید زایمانی را کاهش داده (۰/۰۰۱</a:t>
            </a:r>
            <a:r>
              <a:rPr lang="fa-IR" dirty="0" smtClean="0">
                <a:solidFill>
                  <a:srgbClr val="002060"/>
                </a:solidFill>
              </a:rPr>
              <a:t>&gt;</a:t>
            </a:r>
            <a:r>
              <a:rPr lang="en-US" dirty="0" smtClean="0">
                <a:solidFill>
                  <a:srgbClr val="002060"/>
                </a:solidFill>
              </a:rPr>
              <a:t> (P </a:t>
            </a:r>
            <a:r>
              <a:rPr lang="fa-IR" dirty="0">
                <a:solidFill>
                  <a:srgbClr val="002060"/>
                </a:solidFill>
              </a:rPr>
              <a:t>و تعداد مادرانی را که اظهار بی دردی کرده اند افزایش داده است (۰/۰۰۱</a:t>
            </a:r>
            <a:r>
              <a:rPr lang="fa-IR" dirty="0" smtClean="0">
                <a:solidFill>
                  <a:srgbClr val="002060"/>
                </a:solidFill>
              </a:rPr>
              <a:t>&gt;</a:t>
            </a:r>
            <a:r>
              <a:rPr lang="en-US" dirty="0" smtClean="0">
                <a:solidFill>
                  <a:srgbClr val="002060"/>
                </a:solidFill>
              </a:rPr>
              <a:t> (P </a:t>
            </a:r>
            <a:r>
              <a:rPr lang="fa-IR" dirty="0">
                <a:solidFill>
                  <a:srgbClr val="002060"/>
                </a:solidFill>
              </a:rPr>
              <a:t>ولی تاثیر آن در دردهای متوسط و خفیف قابل توجه نبود</a:t>
            </a:r>
          </a:p>
        </p:txBody>
      </p:sp>
    </p:spTree>
    <p:extLst>
      <p:ext uri="{BB962C8B-B14F-4D97-AF65-F5344CB8AC3E}">
        <p14:creationId xmlns:p14="http://schemas.microsoft.com/office/powerpoint/2010/main" val="4168023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1" y="704088"/>
            <a:ext cx="6840760" cy="5893263"/>
          </a:xfrm>
        </p:spPr>
      </p:pic>
    </p:spTree>
    <p:extLst>
      <p:ext uri="{BB962C8B-B14F-4D97-AF65-F5344CB8AC3E}">
        <p14:creationId xmlns:p14="http://schemas.microsoft.com/office/powerpoint/2010/main" val="3511397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5" y="704088"/>
            <a:ext cx="6624736" cy="6153911"/>
          </a:xfrm>
        </p:spPr>
      </p:pic>
    </p:spTree>
    <p:extLst>
      <p:ext uri="{BB962C8B-B14F-4D97-AF65-F5344CB8AC3E}">
        <p14:creationId xmlns:p14="http://schemas.microsoft.com/office/powerpoint/2010/main" val="312939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dirty="0" smtClean="0">
                <a:cs typeface="B Nazanin" panose="00000400000000000000" pitchFamily="2" charset="-78"/>
              </a:rPr>
              <a:t> طب فشاري</a:t>
            </a:r>
            <a:endParaRPr lang="fa-IR" dirty="0">
              <a:cs typeface="B Nazanin" panose="00000400000000000000" pitchFamily="2" charset="-78"/>
            </a:endParaRPr>
          </a:p>
        </p:txBody>
      </p:sp>
      <p:sp>
        <p:nvSpPr>
          <p:cNvPr id="3" name="Content Placeholder 2"/>
          <p:cNvSpPr>
            <a:spLocks noGrp="1"/>
          </p:cNvSpPr>
          <p:nvPr>
            <p:ph idx="1"/>
          </p:nvPr>
        </p:nvSpPr>
        <p:spPr/>
        <p:txBody>
          <a:bodyPr/>
          <a:lstStyle/>
          <a:p>
            <a:r>
              <a:rPr lang="fa-IR" dirty="0">
                <a:solidFill>
                  <a:srgbClr val="002060"/>
                </a:solidFill>
                <a:cs typeface="B Nazanin" panose="00000400000000000000" pitchFamily="2" charset="-78"/>
              </a:rPr>
              <a:t>این کار با تحریک نقاط مختلف بدن، حفظ جریان انرژی در سراسر بدن، و از بین بردن هر گونه انسداد سر راه عمل می‌کند</a:t>
            </a:r>
            <a:r>
              <a:rPr lang="fa-IR" dirty="0" smtClean="0">
                <a:solidFill>
                  <a:srgbClr val="002060"/>
                </a:solidFill>
                <a:cs typeface="B Nazanin" panose="00000400000000000000" pitchFamily="2" charset="-78"/>
              </a:rPr>
              <a:t>.</a:t>
            </a:r>
          </a:p>
          <a:p>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 </a:t>
            </a:r>
            <a:r>
              <a:rPr lang="fa-IR" dirty="0">
                <a:solidFill>
                  <a:srgbClr val="002060"/>
                </a:solidFill>
                <a:cs typeface="B Nazanin" panose="00000400000000000000" pitchFamily="2" charset="-78"/>
              </a:rPr>
              <a:t>طب فشاری </a:t>
            </a:r>
            <a:r>
              <a:rPr lang="en-US" dirty="0" smtClean="0">
                <a:solidFill>
                  <a:srgbClr val="002060"/>
                </a:solidFill>
                <a:cs typeface="B Nazanin" panose="00000400000000000000" pitchFamily="2" charset="-78"/>
              </a:rPr>
              <a:t> Acupressure </a:t>
            </a:r>
            <a:r>
              <a:rPr lang="fa-IR" dirty="0">
                <a:solidFill>
                  <a:srgbClr val="002060"/>
                </a:solidFill>
                <a:cs typeface="B Nazanin" panose="00000400000000000000" pitchFamily="2" charset="-78"/>
              </a:rPr>
              <a:t>تکنیکی است که در آن فشار بر نقاط مختلف بدن اعمال می‌شود. این کار را می‌توان با انگشتان خود یا شخص دیگری (مانند یک پزشک رسمی) یا ابزارهایی (مانند غلتک‌های درمانی، چوب‌ها، پروب‌ها و حلقه‌ها) انجام داد.</a:t>
            </a:r>
          </a:p>
        </p:txBody>
      </p:sp>
    </p:spTree>
    <p:extLst>
      <p:ext uri="{BB962C8B-B14F-4D97-AF65-F5344CB8AC3E}">
        <p14:creationId xmlns:p14="http://schemas.microsoft.com/office/powerpoint/2010/main" val="30485581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a:solidFill>
                  <a:srgbClr val="002060"/>
                </a:solidFill>
              </a:rPr>
              <a:t>یک مطالعه قدیمی در سال 2012 میلادی نشان داد که </a:t>
            </a:r>
            <a:r>
              <a:rPr lang="fa-IR" dirty="0" smtClean="0">
                <a:solidFill>
                  <a:srgbClr val="002060"/>
                </a:solidFill>
              </a:rPr>
              <a:t>فشار </a:t>
            </a:r>
            <a:r>
              <a:rPr lang="en-US" dirty="0" smtClean="0">
                <a:solidFill>
                  <a:srgbClr val="002060"/>
                </a:solidFill>
              </a:rPr>
              <a:t>LI4 </a:t>
            </a:r>
            <a:r>
              <a:rPr lang="fa-IR" dirty="0">
                <a:solidFill>
                  <a:srgbClr val="002060"/>
                </a:solidFill>
              </a:rPr>
              <a:t>منجر به کاهش درد زایمان و هم چنین دوره‌های کوتاه‌تر مرحله دوم پیش زایمان و زایمان فعال </a:t>
            </a:r>
            <a:r>
              <a:rPr lang="fa-IR" dirty="0" smtClean="0">
                <a:solidFill>
                  <a:srgbClr val="002060"/>
                </a:solidFill>
              </a:rPr>
              <a:t>می‌شود</a:t>
            </a:r>
          </a:p>
          <a:p>
            <a:endParaRPr lang="fa-IR" dirty="0" smtClean="0">
              <a:solidFill>
                <a:srgbClr val="002060"/>
              </a:solidFill>
            </a:endParaRPr>
          </a:p>
          <a:p>
            <a:r>
              <a:rPr lang="fa-IR" dirty="0">
                <a:solidFill>
                  <a:srgbClr val="002060"/>
                </a:solidFill>
              </a:rPr>
              <a:t>این نقطه فشار یکی از محبوب‌ترین موارد برای القای زایمان در نظر گرفته </a:t>
            </a:r>
            <a:r>
              <a:rPr lang="fa-IR" dirty="0" smtClean="0">
                <a:solidFill>
                  <a:srgbClr val="002060"/>
                </a:solidFill>
              </a:rPr>
              <a:t>می‌شود</a:t>
            </a:r>
            <a:r>
              <a:rPr lang="fa-IR" dirty="0">
                <a:solidFill>
                  <a:srgbClr val="002060"/>
                </a:solidFill>
              </a:rPr>
              <a:t> </a:t>
            </a:r>
            <a:r>
              <a:rPr lang="fa-IR" dirty="0" smtClean="0">
                <a:solidFill>
                  <a:srgbClr val="002060"/>
                </a:solidFill>
              </a:rPr>
              <a:t>و روی </a:t>
            </a:r>
            <a:r>
              <a:rPr lang="fa-IR" dirty="0">
                <a:solidFill>
                  <a:srgbClr val="002060"/>
                </a:solidFill>
              </a:rPr>
              <a:t>دست بین انگشت شست و اشاره </a:t>
            </a:r>
            <a:r>
              <a:rPr lang="fa-IR" dirty="0" smtClean="0">
                <a:solidFill>
                  <a:srgbClr val="002060"/>
                </a:solidFill>
              </a:rPr>
              <a:t>قراردارد.  </a:t>
            </a:r>
            <a:r>
              <a:rPr lang="fa-IR" dirty="0">
                <a:solidFill>
                  <a:srgbClr val="002060"/>
                </a:solidFill>
              </a:rPr>
              <a:t>شما </a:t>
            </a:r>
            <a:r>
              <a:rPr lang="fa-IR" dirty="0" smtClean="0">
                <a:solidFill>
                  <a:srgbClr val="002060"/>
                </a:solidFill>
              </a:rPr>
              <a:t>بايد روی </a:t>
            </a:r>
            <a:r>
              <a:rPr lang="fa-IR" dirty="0">
                <a:solidFill>
                  <a:srgbClr val="002060"/>
                </a:solidFill>
              </a:rPr>
              <a:t>ناحیه وسط </a:t>
            </a:r>
            <a:r>
              <a:rPr lang="fa-IR" dirty="0" smtClean="0">
                <a:solidFill>
                  <a:srgbClr val="002060"/>
                </a:solidFill>
              </a:rPr>
              <a:t>دست، </a:t>
            </a:r>
            <a:r>
              <a:rPr lang="fa-IR" dirty="0">
                <a:solidFill>
                  <a:srgbClr val="002060"/>
                </a:solidFill>
              </a:rPr>
              <a:t>بین استخوان‌های متاکارپ اول و دوم تمرکز </a:t>
            </a:r>
            <a:r>
              <a:rPr lang="fa-IR" dirty="0" smtClean="0">
                <a:solidFill>
                  <a:srgbClr val="002060"/>
                </a:solidFill>
              </a:rPr>
              <a:t>كنيد</a:t>
            </a:r>
            <a:endParaRPr lang="fa-IR" dirty="0">
              <a:solidFill>
                <a:srgbClr val="002060"/>
              </a:solidFill>
            </a:endParaRPr>
          </a:p>
        </p:txBody>
      </p:sp>
    </p:spTree>
    <p:extLst>
      <p:ext uri="{BB962C8B-B14F-4D97-AF65-F5344CB8AC3E}">
        <p14:creationId xmlns:p14="http://schemas.microsoft.com/office/powerpoint/2010/main" val="39580131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t="15026" b="13596"/>
          <a:stretch/>
        </p:blipFill>
        <p:spPr>
          <a:xfrm>
            <a:off x="1115616" y="1628799"/>
            <a:ext cx="6840760" cy="4392489"/>
          </a:xfrm>
        </p:spPr>
      </p:pic>
    </p:spTree>
    <p:extLst>
      <p:ext uri="{BB962C8B-B14F-4D97-AF65-F5344CB8AC3E}">
        <p14:creationId xmlns:p14="http://schemas.microsoft.com/office/powerpoint/2010/main" val="78042200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8484" t="7049" r="11973" b="1316"/>
          <a:stretch/>
        </p:blipFill>
        <p:spPr>
          <a:xfrm>
            <a:off x="611560" y="1052736"/>
            <a:ext cx="7848872" cy="5400600"/>
          </a:xfrm>
        </p:spPr>
      </p:pic>
    </p:spTree>
    <p:extLst>
      <p:ext uri="{BB962C8B-B14F-4D97-AF65-F5344CB8AC3E}">
        <p14:creationId xmlns:p14="http://schemas.microsoft.com/office/powerpoint/2010/main" val="41972205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dirty="0"/>
              <a:t>حرکت کردن مادر حین </a:t>
            </a:r>
            <a:r>
              <a:rPr lang="fa-IR" dirty="0" smtClean="0"/>
              <a:t>لیبر</a:t>
            </a:r>
            <a:endParaRPr lang="fa-IR" dirty="0"/>
          </a:p>
        </p:txBody>
      </p:sp>
      <p:sp>
        <p:nvSpPr>
          <p:cNvPr id="3" name="Content Placeholder 2"/>
          <p:cNvSpPr>
            <a:spLocks noGrp="1"/>
          </p:cNvSpPr>
          <p:nvPr>
            <p:ph idx="1"/>
          </p:nvPr>
        </p:nvSpPr>
        <p:spPr/>
        <p:txBody>
          <a:bodyPr/>
          <a:lstStyle/>
          <a:p>
            <a:r>
              <a:rPr lang="fa-IR" dirty="0" smtClean="0">
                <a:solidFill>
                  <a:srgbClr val="002060"/>
                </a:solidFill>
                <a:cs typeface="B Nazanin" panose="00000400000000000000" pitchFamily="2" charset="-78"/>
              </a:rPr>
              <a:t>مانع </a:t>
            </a:r>
            <a:r>
              <a:rPr lang="fa-IR" dirty="0">
                <a:solidFill>
                  <a:srgbClr val="002060"/>
                </a:solidFill>
                <a:cs typeface="B Nazanin" panose="00000400000000000000" pitchFamily="2" charset="-78"/>
              </a:rPr>
              <a:t>چرخش غیر طبیعی جنین می شود</a:t>
            </a:r>
          </a:p>
          <a:p>
            <a:r>
              <a:rPr lang="fa-IR" dirty="0">
                <a:solidFill>
                  <a:srgbClr val="002060"/>
                </a:solidFill>
                <a:cs typeface="B Nazanin" panose="00000400000000000000" pitchFamily="2" charset="-78"/>
              </a:rPr>
              <a:t>نیروی ثقل افزایش می یابد</a:t>
            </a:r>
          </a:p>
          <a:p>
            <a:r>
              <a:rPr lang="fa-IR" dirty="0">
                <a:solidFill>
                  <a:srgbClr val="002060"/>
                </a:solidFill>
                <a:cs typeface="B Nazanin" panose="00000400000000000000" pitchFamily="2" charset="-78"/>
              </a:rPr>
              <a:t>انقباضات قوی تر و موثرتر می شود</a:t>
            </a:r>
          </a:p>
        </p:txBody>
      </p:sp>
    </p:spTree>
    <p:extLst>
      <p:ext uri="{BB962C8B-B14F-4D97-AF65-F5344CB8AC3E}">
        <p14:creationId xmlns:p14="http://schemas.microsoft.com/office/powerpoint/2010/main" val="16754139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solidFill>
                  <a:srgbClr val="C00000"/>
                </a:solidFill>
                <a:cs typeface="B Nazanin" panose="00000400000000000000" pitchFamily="2" charset="-78"/>
              </a:rPr>
              <a:t>روش هاي </a:t>
            </a:r>
            <a:r>
              <a:rPr lang="fa-IR" dirty="0" smtClean="0">
                <a:cs typeface="B Nazanin" panose="00000400000000000000" pitchFamily="2" charset="-78"/>
              </a:rPr>
              <a:t>بي دردي غير رژيونال </a:t>
            </a:r>
            <a:r>
              <a:rPr lang="fa-IR" dirty="0" smtClean="0"/>
              <a:t>:</a:t>
            </a:r>
            <a:endParaRPr lang="fa-IR" dirty="0"/>
          </a:p>
        </p:txBody>
      </p:sp>
      <p:sp>
        <p:nvSpPr>
          <p:cNvPr id="3" name="Content Placeholder 2"/>
          <p:cNvSpPr>
            <a:spLocks noGrp="1"/>
          </p:cNvSpPr>
          <p:nvPr>
            <p:ph idx="1"/>
          </p:nvPr>
        </p:nvSpPr>
        <p:spPr/>
        <p:txBody>
          <a:bodyPr/>
          <a:lstStyle/>
          <a:p>
            <a:pPr marL="0" indent="0">
              <a:buNone/>
            </a:pPr>
            <a:endParaRPr lang="fa-IR" dirty="0" smtClean="0"/>
          </a:p>
          <a:p>
            <a:endParaRPr lang="fa-IR" dirty="0" smtClean="0">
              <a:cs typeface="B Nazanin" panose="00000400000000000000" pitchFamily="2" charset="-78"/>
            </a:endParaRPr>
          </a:p>
          <a:p>
            <a:pPr marL="0" indent="0">
              <a:buNone/>
            </a:pPr>
            <a:r>
              <a:rPr lang="fa-IR" dirty="0" smtClean="0">
                <a:cs typeface="B Nazanin" panose="00000400000000000000" pitchFamily="2" charset="-78"/>
              </a:rPr>
              <a:t>            1. </a:t>
            </a:r>
            <a:r>
              <a:rPr lang="fa-IR" dirty="0" smtClean="0">
                <a:solidFill>
                  <a:srgbClr val="002060"/>
                </a:solidFill>
                <a:cs typeface="B Nazanin" panose="00000400000000000000" pitchFamily="2" charset="-78"/>
              </a:rPr>
              <a:t>انتونوكس</a:t>
            </a:r>
          </a:p>
          <a:p>
            <a:endParaRPr lang="fa-IR" dirty="0" smtClean="0">
              <a:cs typeface="B Nazanin" panose="00000400000000000000" pitchFamily="2" charset="-78"/>
            </a:endParaRPr>
          </a:p>
          <a:p>
            <a:pPr marL="0" indent="0">
              <a:buNone/>
            </a:pPr>
            <a:endParaRPr lang="fa-IR" dirty="0" smtClean="0">
              <a:cs typeface="B Nazanin" panose="00000400000000000000" pitchFamily="2" charset="-78"/>
            </a:endParaRPr>
          </a:p>
          <a:p>
            <a:pPr marL="0" indent="0">
              <a:buNone/>
            </a:pPr>
            <a:r>
              <a:rPr lang="fa-IR" dirty="0" smtClean="0">
                <a:cs typeface="B Nazanin" panose="00000400000000000000" pitchFamily="2" charset="-78"/>
              </a:rPr>
              <a:t>          2. </a:t>
            </a:r>
            <a:r>
              <a:rPr lang="fa-IR" dirty="0" smtClean="0">
                <a:solidFill>
                  <a:srgbClr val="002060"/>
                </a:solidFill>
                <a:cs typeface="B Nazanin" panose="00000400000000000000" pitchFamily="2" charset="-78"/>
              </a:rPr>
              <a:t>اوپیوئید سیستمیک</a:t>
            </a:r>
            <a:endParaRPr lang="fa-IR" dirty="0">
              <a:solidFill>
                <a:srgbClr val="002060"/>
              </a:solidFill>
              <a:cs typeface="B Nazanin" panose="00000400000000000000" pitchFamily="2" charset="-78"/>
            </a:endParaRPr>
          </a:p>
        </p:txBody>
      </p:sp>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dirty="0" err="1" smtClean="0">
                <a:solidFill>
                  <a:srgbClr val="C00000"/>
                </a:solidFill>
              </a:rPr>
              <a:t>entonox</a:t>
            </a:r>
            <a:endParaRPr lang="fa-IR" dirty="0">
              <a:solidFill>
                <a:srgbClr val="C00000"/>
              </a:solidFill>
            </a:endParaRPr>
          </a:p>
        </p:txBody>
      </p:sp>
      <p:sp>
        <p:nvSpPr>
          <p:cNvPr id="3" name="Content Placeholder 2"/>
          <p:cNvSpPr>
            <a:spLocks noGrp="1"/>
          </p:cNvSpPr>
          <p:nvPr>
            <p:ph idx="1"/>
          </p:nvPr>
        </p:nvSpPr>
        <p:spPr>
          <a:xfrm>
            <a:off x="457200" y="2326028"/>
            <a:ext cx="8229600" cy="4389120"/>
          </a:xfrm>
        </p:spPr>
        <p:txBody>
          <a:bodyPr>
            <a:normAutofit lnSpcReduction="10000"/>
          </a:bodyPr>
          <a:lstStyle/>
          <a:p>
            <a:r>
              <a:rPr lang="en-US" dirty="0" smtClean="0">
                <a:cs typeface="+mj-cs"/>
              </a:rPr>
              <a:t>   </a:t>
            </a:r>
            <a:r>
              <a:rPr lang="fa-IR" dirty="0" smtClean="0">
                <a:solidFill>
                  <a:srgbClr val="002060"/>
                </a:solidFill>
                <a:cs typeface="B Nazanin" panose="00000400000000000000" pitchFamily="2" charset="-78"/>
              </a:rPr>
              <a:t>آشنا كردن مادر</a:t>
            </a:r>
          </a:p>
          <a:p>
            <a:pPr>
              <a:buNone/>
            </a:pPr>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   تهويه ي اتاق : دماي اتاق بايد بيش از 10 درجه باشد</a:t>
            </a:r>
          </a:p>
          <a:p>
            <a:pPr>
              <a:buNone/>
            </a:pPr>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   زمان شروع تنفس </a:t>
            </a:r>
          </a:p>
          <a:p>
            <a:pPr>
              <a:buNone/>
            </a:pPr>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   زمان پايان تنفس</a:t>
            </a:r>
          </a:p>
          <a:p>
            <a:pPr>
              <a:buNone/>
            </a:pPr>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   2 يا 3 تنفس عميق قبل از زور زدن</a:t>
            </a:r>
          </a:p>
          <a:p>
            <a:pPr lvl="1">
              <a:buNone/>
            </a:pPr>
            <a:r>
              <a:rPr lang="fa-IR" dirty="0" smtClean="0">
                <a:cs typeface="+mj-cs"/>
              </a:rPr>
              <a:t>   </a:t>
            </a:r>
            <a:r>
              <a:rPr lang="en-US" dirty="0" smtClean="0">
                <a:cs typeface="+mj-cs"/>
              </a:rPr>
              <a:t> </a:t>
            </a:r>
            <a:endParaRPr lang="fa-IR" dirty="0" smtClean="0">
              <a:cs typeface="+mj-cs"/>
            </a:endParaRPr>
          </a:p>
        </p:txBody>
      </p:sp>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9008"/>
            <a:ext cx="8229600" cy="413672"/>
          </a:xfrm>
        </p:spPr>
        <p:txBody>
          <a:bodyPr>
            <a:normAutofit fontScale="90000"/>
          </a:bodyPr>
          <a:lstStyle/>
          <a:p>
            <a:endParaRPr lang="fa-IR"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199" y="764704"/>
            <a:ext cx="8229599" cy="6093296"/>
          </a:xfrm>
        </p:spPr>
      </p:pic>
    </p:spTree>
    <p:extLst>
      <p:ext uri="{BB962C8B-B14F-4D97-AF65-F5344CB8AC3E}">
        <p14:creationId xmlns:p14="http://schemas.microsoft.com/office/powerpoint/2010/main" val="38703353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704088"/>
            <a:ext cx="6912768" cy="5967536"/>
          </a:xfrm>
        </p:spPr>
      </p:pic>
    </p:spTree>
    <p:extLst>
      <p:ext uri="{BB962C8B-B14F-4D97-AF65-F5344CB8AC3E}">
        <p14:creationId xmlns:p14="http://schemas.microsoft.com/office/powerpoint/2010/main" val="41603955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704088"/>
            <a:ext cx="8229600" cy="5965272"/>
          </a:xfrm>
        </p:spPr>
      </p:pic>
    </p:spTree>
    <p:extLst>
      <p:ext uri="{BB962C8B-B14F-4D97-AF65-F5344CB8AC3E}">
        <p14:creationId xmlns:p14="http://schemas.microsoft.com/office/powerpoint/2010/main" val="15117017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مزاياي انتونوكس </a:t>
            </a:r>
            <a:endParaRPr lang="fa-IR" dirty="0"/>
          </a:p>
        </p:txBody>
      </p:sp>
      <p:sp>
        <p:nvSpPr>
          <p:cNvPr id="3" name="Content Placeholder 2"/>
          <p:cNvSpPr>
            <a:spLocks noGrp="1"/>
          </p:cNvSpPr>
          <p:nvPr>
            <p:ph idx="1"/>
          </p:nvPr>
        </p:nvSpPr>
        <p:spPr/>
        <p:txBody>
          <a:bodyPr/>
          <a:lstStyle/>
          <a:p>
            <a:r>
              <a:rPr lang="fa-IR" dirty="0" smtClean="0">
                <a:solidFill>
                  <a:srgbClr val="002060"/>
                </a:solidFill>
                <a:cs typeface="B Nazanin" panose="00000400000000000000" pitchFamily="2" charset="-78"/>
              </a:rPr>
              <a:t>سريع شروع مي شود</a:t>
            </a:r>
          </a:p>
          <a:p>
            <a:r>
              <a:rPr lang="fa-IR" dirty="0" smtClean="0">
                <a:solidFill>
                  <a:srgbClr val="002060"/>
                </a:solidFill>
                <a:cs typeface="B Nazanin" panose="00000400000000000000" pitchFamily="2" charset="-78"/>
              </a:rPr>
              <a:t>سريع دفع مي شود </a:t>
            </a:r>
          </a:p>
          <a:p>
            <a:r>
              <a:rPr lang="fa-IR" dirty="0" smtClean="0">
                <a:solidFill>
                  <a:srgbClr val="002060"/>
                </a:solidFill>
                <a:cs typeface="B Nazanin" panose="00000400000000000000" pitchFamily="2" charset="-78"/>
              </a:rPr>
              <a:t>بدون رنگ و بو است</a:t>
            </a:r>
          </a:p>
          <a:p>
            <a:r>
              <a:rPr lang="fa-IR" dirty="0" smtClean="0">
                <a:solidFill>
                  <a:srgbClr val="002060"/>
                </a:solidFill>
                <a:cs typeface="B Nazanin" panose="00000400000000000000" pitchFamily="2" charset="-78"/>
              </a:rPr>
              <a:t>در هر مرحله از زايمان قابل استفاده است</a:t>
            </a:r>
          </a:p>
          <a:p>
            <a:r>
              <a:rPr lang="fa-IR" dirty="0" smtClean="0">
                <a:solidFill>
                  <a:srgbClr val="002060"/>
                </a:solidFill>
                <a:cs typeface="B Nazanin" panose="00000400000000000000" pitchFamily="2" charset="-78"/>
              </a:rPr>
              <a:t>اسان و ايمن است</a:t>
            </a:r>
          </a:p>
          <a:p>
            <a:r>
              <a:rPr lang="fa-IR" dirty="0" smtClean="0">
                <a:solidFill>
                  <a:srgbClr val="002060"/>
                </a:solidFill>
                <a:cs typeface="B Nazanin" panose="00000400000000000000" pitchFamily="2" charset="-78"/>
              </a:rPr>
              <a:t>تحت كنترل است</a:t>
            </a:r>
          </a:p>
          <a:p>
            <a:r>
              <a:rPr lang="fa-IR" dirty="0" smtClean="0">
                <a:solidFill>
                  <a:srgbClr val="002060"/>
                </a:solidFill>
                <a:cs typeface="B Nazanin" panose="00000400000000000000" pitchFamily="2" charset="-78"/>
              </a:rPr>
              <a:t>اثر ان كوتاه مدت است</a:t>
            </a:r>
          </a:p>
          <a:p>
            <a:r>
              <a:rPr lang="fa-IR" dirty="0" smtClean="0">
                <a:solidFill>
                  <a:srgbClr val="002060"/>
                </a:solidFill>
                <a:cs typeface="B Nazanin" panose="00000400000000000000" pitchFamily="2" charset="-78"/>
              </a:rPr>
              <a:t>اكسيژن دارد</a:t>
            </a:r>
            <a:endParaRPr lang="fa-IR" dirty="0">
              <a:solidFill>
                <a:srgbClr val="002060"/>
              </a:solidFill>
              <a:cs typeface="B Nazanin" panose="00000400000000000000" pitchFamily="2" charset="-78"/>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معايب انتونوكس</a:t>
            </a:r>
            <a:endParaRPr lang="fa-IR" dirty="0"/>
          </a:p>
        </p:txBody>
      </p:sp>
      <p:sp>
        <p:nvSpPr>
          <p:cNvPr id="3" name="Content Placeholder 2"/>
          <p:cNvSpPr>
            <a:spLocks noGrp="1"/>
          </p:cNvSpPr>
          <p:nvPr>
            <p:ph idx="1"/>
          </p:nvPr>
        </p:nvSpPr>
        <p:spPr/>
        <p:txBody>
          <a:bodyPr/>
          <a:lstStyle/>
          <a:p>
            <a:r>
              <a:rPr lang="fa-IR" dirty="0" smtClean="0">
                <a:solidFill>
                  <a:srgbClr val="002060"/>
                </a:solidFill>
                <a:cs typeface="B Nazanin" panose="00000400000000000000" pitchFamily="2" charset="-78"/>
              </a:rPr>
              <a:t>مسكن متوسط است</a:t>
            </a:r>
          </a:p>
          <a:p>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احساس تهوع خفيف مي دهد</a:t>
            </a:r>
          </a:p>
          <a:p>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خشكي دهان ميدهد</a:t>
            </a:r>
            <a:endParaRPr lang="fa-IR" dirty="0">
              <a:solidFill>
                <a:srgbClr val="002060"/>
              </a:solidFill>
              <a:cs typeface="B Nazanin" panose="00000400000000000000" pitchFamily="2" charset="-78"/>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نكته ها</a:t>
            </a:r>
            <a:endParaRPr lang="fa-IR" dirty="0"/>
          </a:p>
        </p:txBody>
      </p:sp>
      <p:sp>
        <p:nvSpPr>
          <p:cNvPr id="3" name="Content Placeholder 2"/>
          <p:cNvSpPr>
            <a:spLocks noGrp="1"/>
          </p:cNvSpPr>
          <p:nvPr>
            <p:ph idx="1"/>
          </p:nvPr>
        </p:nvSpPr>
        <p:spPr/>
        <p:txBody>
          <a:bodyPr/>
          <a:lstStyle/>
          <a:p>
            <a:r>
              <a:rPr lang="fa-IR" dirty="0" smtClean="0">
                <a:solidFill>
                  <a:srgbClr val="002060"/>
                </a:solidFill>
                <a:cs typeface="B Nazanin" panose="00000400000000000000" pitchFamily="2" charset="-78"/>
              </a:rPr>
              <a:t>بايد با شروع انقباض استفاده شود</a:t>
            </a:r>
          </a:p>
          <a:p>
            <a:r>
              <a:rPr lang="fa-IR" dirty="0" smtClean="0">
                <a:solidFill>
                  <a:srgbClr val="002060"/>
                </a:solidFill>
                <a:cs typeface="B Nazanin" panose="00000400000000000000" pitchFamily="2" charset="-78"/>
              </a:rPr>
              <a:t>شروع اثر : 20 ثانيه</a:t>
            </a:r>
          </a:p>
          <a:p>
            <a:r>
              <a:rPr lang="fa-IR" dirty="0" smtClean="0">
                <a:solidFill>
                  <a:srgbClr val="002060"/>
                </a:solidFill>
                <a:cs typeface="B Nazanin" panose="00000400000000000000" pitchFamily="2" charset="-78"/>
              </a:rPr>
              <a:t>اوج اثر    : 40 ثانيه</a:t>
            </a:r>
          </a:p>
          <a:p>
            <a:r>
              <a:rPr lang="fa-IR" dirty="0" smtClean="0">
                <a:solidFill>
                  <a:srgbClr val="002060"/>
                </a:solidFill>
                <a:cs typeface="B Nazanin" panose="00000400000000000000" pitchFamily="2" charset="-78"/>
              </a:rPr>
              <a:t>مدل تنفس  : دم عميق ” مكث“ بازدم اهسته ” استراحت</a:t>
            </a:r>
          </a:p>
          <a:p>
            <a:endParaRPr lang="fa-IR"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a:bodyPr>
          <a:lstStyle/>
          <a:p>
            <a:pPr algn="r"/>
            <a:r>
              <a:rPr lang="fa-IR" dirty="0"/>
              <a:t>  </a:t>
            </a:r>
            <a:r>
              <a:rPr lang="fa-IR" dirty="0">
                <a:solidFill>
                  <a:srgbClr val="C00000"/>
                </a:solidFill>
              </a:rPr>
              <a:t>روش انجام</a:t>
            </a:r>
            <a:r>
              <a:rPr lang="fa-IR" dirty="0" smtClean="0">
                <a:solidFill>
                  <a:srgbClr val="C00000"/>
                </a:solidFill>
              </a:rPr>
              <a:t>:</a:t>
            </a:r>
            <a:endParaRPr lang="fa-IR" dirty="0">
              <a:solidFill>
                <a:srgbClr val="C00000"/>
              </a:solidFill>
            </a:endParaRPr>
          </a:p>
        </p:txBody>
      </p:sp>
      <p:sp>
        <p:nvSpPr>
          <p:cNvPr id="3" name="Content Placeholder 2"/>
          <p:cNvSpPr>
            <a:spLocks noGrp="1"/>
          </p:cNvSpPr>
          <p:nvPr>
            <p:ph idx="1"/>
          </p:nvPr>
        </p:nvSpPr>
        <p:spPr>
          <a:xfrm>
            <a:off x="457200" y="980728"/>
            <a:ext cx="8229600" cy="5760640"/>
          </a:xfrm>
        </p:spPr>
        <p:txBody>
          <a:bodyPr>
            <a:normAutofit/>
          </a:bodyPr>
          <a:lstStyle/>
          <a:p>
            <a:r>
              <a:rPr lang="fa-IR" dirty="0" smtClean="0">
                <a:solidFill>
                  <a:srgbClr val="002060"/>
                </a:solidFill>
              </a:rPr>
              <a:t>1</a:t>
            </a:r>
            <a:r>
              <a:rPr lang="fa-IR" dirty="0">
                <a:solidFill>
                  <a:srgbClr val="002060"/>
                </a:solidFill>
              </a:rPr>
              <a:t>. </a:t>
            </a:r>
            <a:r>
              <a:rPr lang="fa-IR" dirty="0" smtClean="0">
                <a:solidFill>
                  <a:srgbClr val="002060"/>
                </a:solidFill>
                <a:cs typeface="B Nazanin" panose="00000400000000000000" pitchFamily="2" charset="-78"/>
              </a:rPr>
              <a:t>بايد </a:t>
            </a:r>
            <a:r>
              <a:rPr lang="fa-IR" dirty="0">
                <a:solidFill>
                  <a:srgbClr val="002060"/>
                </a:solidFill>
                <a:cs typeface="B Nazanin" panose="00000400000000000000" pitchFamily="2" charset="-78"/>
              </a:rPr>
              <a:t>خانم باردار را با روش كار آشنا نموده و او را از بروز عوارض گذرا و بي خطرآن آگاه كرد تا از ترس و اضطراب وي كاسته شود. اين عوارض شامل: سرگيجه، خواب آلودگي، سنگيني </a:t>
            </a:r>
            <a:r>
              <a:rPr lang="fa-IR" dirty="0" smtClean="0">
                <a:solidFill>
                  <a:srgbClr val="002060"/>
                </a:solidFill>
                <a:cs typeface="B Nazanin" panose="00000400000000000000" pitchFamily="2" charset="-78"/>
              </a:rPr>
              <a:t>سر،احساس </a:t>
            </a:r>
            <a:r>
              <a:rPr lang="fa-IR" dirty="0">
                <a:solidFill>
                  <a:srgbClr val="002060"/>
                </a:solidFill>
                <a:cs typeface="B Nazanin" panose="00000400000000000000" pitchFamily="2" charset="-78"/>
              </a:rPr>
              <a:t>سبكي سر، رخوت و سستي، گزگز و مور مور نوك انگشتان و دور لبها، خشكي دهان، تهوع، استفراغ، افت فشار خون و كاهش برون ده قلبي، احتمال ازدياد بيش از حد </a:t>
            </a:r>
            <a:r>
              <a:rPr lang="fa-IR" dirty="0" smtClean="0">
                <a:solidFill>
                  <a:srgbClr val="002060"/>
                </a:solidFill>
                <a:cs typeface="B Nazanin" panose="00000400000000000000" pitchFamily="2" charset="-78"/>
              </a:rPr>
              <a:t>دوزو </a:t>
            </a:r>
            <a:r>
              <a:rPr lang="fa-IR" dirty="0">
                <a:solidFill>
                  <a:srgbClr val="002060"/>
                </a:solidFill>
                <a:cs typeface="B Nazanin" panose="00000400000000000000" pitchFamily="2" charset="-78"/>
              </a:rPr>
              <a:t>كاهش سطح هوشياري است. در صورت بروز عوارض فوق مصرف گاز را متوقف كنيد و حمايت راه هوايي را انجام دهيد تا وضعيت مادر بهبود يابد. پس از بهبودي مجدداً </a:t>
            </a:r>
            <a:r>
              <a:rPr lang="fa-IR" dirty="0" smtClean="0">
                <a:solidFill>
                  <a:srgbClr val="002060"/>
                </a:solidFill>
                <a:cs typeface="B Nazanin" panose="00000400000000000000" pitchFamily="2" charset="-78"/>
              </a:rPr>
              <a:t>مي </a:t>
            </a:r>
            <a:r>
              <a:rPr lang="fa-IR" dirty="0">
                <a:solidFill>
                  <a:srgbClr val="002060"/>
                </a:solidFill>
                <a:cs typeface="B Nazanin" panose="00000400000000000000" pitchFamily="2" charset="-78"/>
              </a:rPr>
              <a:t>توان گاز را با غلظت كم شروع كرد.</a:t>
            </a:r>
          </a:p>
          <a:p>
            <a:r>
              <a:rPr lang="fa-IR" dirty="0">
                <a:solidFill>
                  <a:srgbClr val="002060"/>
                </a:solidFill>
                <a:cs typeface="B Nazanin" panose="00000400000000000000" pitchFamily="2" charset="-78"/>
              </a:rPr>
              <a:t>2 . بايد از برقراري تهويه اتاق مطمئن شد و دماي اتاق را بالاي 11 درجه سانتيگراد نگه داشت.</a:t>
            </a:r>
          </a:p>
          <a:p>
            <a:r>
              <a:rPr lang="fa-IR" dirty="0">
                <a:solidFill>
                  <a:srgbClr val="002060"/>
                </a:solidFill>
                <a:cs typeface="B Nazanin" panose="00000400000000000000" pitchFamily="2" charset="-78"/>
              </a:rPr>
              <a:t>3 . استنشاق گاز بايد </a:t>
            </a:r>
            <a:r>
              <a:rPr lang="fa-IR" dirty="0" smtClean="0">
                <a:solidFill>
                  <a:srgbClr val="002060"/>
                </a:solidFill>
                <a:cs typeface="B Nazanin" panose="00000400000000000000" pitchFamily="2" charset="-78"/>
              </a:rPr>
              <a:t>30 </a:t>
            </a:r>
            <a:r>
              <a:rPr lang="fa-IR" dirty="0">
                <a:solidFill>
                  <a:srgbClr val="002060"/>
                </a:solidFill>
                <a:cs typeface="B Nazanin" panose="00000400000000000000" pitchFamily="2" charset="-78"/>
              </a:rPr>
              <a:t>ثانيه قبل از انقباض </a:t>
            </a:r>
            <a:r>
              <a:rPr lang="fa-IR" dirty="0" smtClean="0">
                <a:solidFill>
                  <a:srgbClr val="002060"/>
                </a:solidFill>
                <a:cs typeface="B Nazanin" panose="00000400000000000000" pitchFamily="2" charset="-78"/>
              </a:rPr>
              <a:t>اگر </a:t>
            </a:r>
            <a:r>
              <a:rPr lang="fa-IR" dirty="0">
                <a:solidFill>
                  <a:srgbClr val="002060"/>
                </a:solidFill>
                <a:cs typeface="B Nazanin" panose="00000400000000000000" pitchFamily="2" charset="-78"/>
              </a:rPr>
              <a:t>انقباضات منظم </a:t>
            </a:r>
            <a:r>
              <a:rPr lang="fa-IR" dirty="0" smtClean="0">
                <a:solidFill>
                  <a:srgbClr val="002060"/>
                </a:solidFill>
                <a:cs typeface="B Nazanin" panose="00000400000000000000" pitchFamily="2" charset="-78"/>
              </a:rPr>
              <a:t>باشد يا </a:t>
            </a:r>
            <a:r>
              <a:rPr lang="fa-IR" dirty="0">
                <a:solidFill>
                  <a:srgbClr val="002060"/>
                </a:solidFill>
                <a:cs typeface="B Nazanin" panose="00000400000000000000" pitchFamily="2" charset="-78"/>
              </a:rPr>
              <a:t>بلافاصله با شروع انقباضات آغاز شود و تا زماني كه انقباض شروع به كاهش ميكند ادامه يابد. ماسك بايد كاملاً مطابق با صورت وي باشد</a:t>
            </a:r>
          </a:p>
          <a:p>
            <a:endParaRPr lang="fa-IR" dirty="0"/>
          </a:p>
        </p:txBody>
      </p:sp>
    </p:spTree>
    <p:extLst>
      <p:ext uri="{BB962C8B-B14F-4D97-AF65-F5344CB8AC3E}">
        <p14:creationId xmlns:p14="http://schemas.microsoft.com/office/powerpoint/2010/main" val="33376032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32624"/>
          </a:xfrm>
        </p:spPr>
        <p:txBody>
          <a:bodyPr>
            <a:normAutofit fontScale="90000"/>
          </a:bodyPr>
          <a:lstStyle/>
          <a:p>
            <a:endParaRPr lang="fa-IR" dirty="0"/>
          </a:p>
        </p:txBody>
      </p:sp>
      <p:sp>
        <p:nvSpPr>
          <p:cNvPr id="3" name="Content Placeholder 2"/>
          <p:cNvSpPr>
            <a:spLocks noGrp="1"/>
          </p:cNvSpPr>
          <p:nvPr>
            <p:ph idx="1"/>
          </p:nvPr>
        </p:nvSpPr>
        <p:spPr>
          <a:xfrm>
            <a:off x="457200" y="836712"/>
            <a:ext cx="8383960" cy="5904656"/>
          </a:xfrm>
        </p:spPr>
        <p:txBody>
          <a:bodyPr>
            <a:normAutofit/>
          </a:bodyPr>
          <a:lstStyle/>
          <a:p>
            <a:pPr marL="0" indent="0">
              <a:buNone/>
            </a:pPr>
            <a:r>
              <a:rPr lang="fa-IR" dirty="0" smtClean="0"/>
              <a:t>   </a:t>
            </a:r>
            <a:r>
              <a:rPr lang="fa-IR" dirty="0" smtClean="0">
                <a:solidFill>
                  <a:srgbClr val="002060"/>
                </a:solidFill>
                <a:cs typeface="B Nazanin" panose="00000400000000000000" pitchFamily="2" charset="-78"/>
              </a:rPr>
              <a:t>4.زماني </a:t>
            </a:r>
            <a:r>
              <a:rPr lang="fa-IR" dirty="0">
                <a:solidFill>
                  <a:srgbClr val="002060"/>
                </a:solidFill>
                <a:cs typeface="B Nazanin" panose="00000400000000000000" pitchFamily="2" charset="-78"/>
              </a:rPr>
              <a:t>كه درد </a:t>
            </a:r>
            <a:r>
              <a:rPr lang="fa-IR" dirty="0" smtClean="0">
                <a:solidFill>
                  <a:srgbClr val="002060"/>
                </a:solidFill>
                <a:cs typeface="B Nazanin" panose="00000400000000000000" pitchFamily="2" charset="-78"/>
              </a:rPr>
              <a:t>یا انقباض رحم به </a:t>
            </a:r>
            <a:r>
              <a:rPr lang="fa-IR" dirty="0">
                <a:solidFill>
                  <a:srgbClr val="002060"/>
                </a:solidFill>
                <a:cs typeface="B Nazanin" panose="00000400000000000000" pitchFamily="2" charset="-78"/>
              </a:rPr>
              <a:t>پايان رسيد خانم باردار بايد ماسك را از روي صورت خود برداشته و از هواي اتاق استنشاق نمايد</a:t>
            </a:r>
            <a:r>
              <a:rPr lang="fa-IR" dirty="0" smtClean="0">
                <a:solidFill>
                  <a:srgbClr val="002060"/>
                </a:solidFill>
                <a:cs typeface="B Nazanin" panose="00000400000000000000" pitchFamily="2" charset="-78"/>
              </a:rPr>
              <a:t>.</a:t>
            </a:r>
            <a:endParaRPr lang="fa-IR" dirty="0">
              <a:solidFill>
                <a:srgbClr val="002060"/>
              </a:solidFill>
              <a:cs typeface="B Nazanin" panose="00000400000000000000" pitchFamily="2" charset="-78"/>
            </a:endParaRPr>
          </a:p>
          <a:p>
            <a:r>
              <a:rPr lang="fa-IR" dirty="0">
                <a:solidFill>
                  <a:srgbClr val="002060"/>
                </a:solidFill>
                <a:cs typeface="B Nazanin" panose="00000400000000000000" pitchFamily="2" charset="-78"/>
              </a:rPr>
              <a:t>5 . در صورتي كه همكاري خانم باردار مختل شود يا هوشياري او كاهش يابد، تجويز گاز را قطع نموده و به جاي آن اكسيژن داده شود.</a:t>
            </a:r>
          </a:p>
          <a:p>
            <a:r>
              <a:rPr lang="fa-IR" dirty="0">
                <a:solidFill>
                  <a:srgbClr val="002060"/>
                </a:solidFill>
                <a:cs typeface="B Nazanin" panose="00000400000000000000" pitchFamily="2" charset="-78"/>
              </a:rPr>
              <a:t>6</a:t>
            </a:r>
            <a:r>
              <a:rPr lang="fa-IR" dirty="0" smtClean="0">
                <a:solidFill>
                  <a:srgbClr val="002060"/>
                </a:solidFill>
                <a:cs typeface="B Nazanin" panose="00000400000000000000" pitchFamily="2" charset="-78"/>
              </a:rPr>
              <a:t>. </a:t>
            </a:r>
            <a:r>
              <a:rPr lang="fa-IR" dirty="0">
                <a:solidFill>
                  <a:srgbClr val="002060"/>
                </a:solidFill>
                <a:cs typeface="B Nazanin" panose="00000400000000000000" pitchFamily="2" charset="-78"/>
              </a:rPr>
              <a:t>در مرحله دوم زايمان خانم باردار بايد قبل از هر زور زدن </a:t>
            </a:r>
            <a:r>
              <a:rPr lang="fa-IR" dirty="0" smtClean="0">
                <a:solidFill>
                  <a:srgbClr val="002060"/>
                </a:solidFill>
                <a:cs typeface="B Nazanin" panose="00000400000000000000" pitchFamily="2" charset="-78"/>
              </a:rPr>
              <a:t>2- 3تنفس عمیق بکشد</a:t>
            </a:r>
            <a:endParaRPr lang="fa-IR" dirty="0">
              <a:solidFill>
                <a:srgbClr val="002060"/>
              </a:solidFill>
              <a:cs typeface="B Nazanin" panose="00000400000000000000" pitchFamily="2" charset="-78"/>
            </a:endParaRPr>
          </a:p>
          <a:p>
            <a:r>
              <a:rPr lang="fa-IR" dirty="0">
                <a:solidFill>
                  <a:srgbClr val="002060"/>
                </a:solidFill>
                <a:cs typeface="B Nazanin" panose="00000400000000000000" pitchFamily="2" charset="-78"/>
              </a:rPr>
              <a:t>7. </a:t>
            </a:r>
            <a:r>
              <a:rPr lang="fa-IR" dirty="0" smtClean="0">
                <a:solidFill>
                  <a:srgbClr val="002060"/>
                </a:solidFill>
                <a:cs typeface="B Nazanin" panose="00000400000000000000" pitchFamily="2" charset="-78"/>
              </a:rPr>
              <a:t>قبل </a:t>
            </a:r>
            <a:r>
              <a:rPr lang="fa-IR" dirty="0">
                <a:solidFill>
                  <a:srgbClr val="002060"/>
                </a:solidFill>
                <a:cs typeface="B Nazanin" panose="00000400000000000000" pitchFamily="2" charset="-78"/>
              </a:rPr>
              <a:t>يا حين استفاده از انتونكس تجويز اپيوئيدها نبايد انجام شود، در صورت انجام با توجه به اينكه تركيب اين دو باعث كاهش سطح هوشياري مي شود، به دپرسيون تنفسي دقت شود.</a:t>
            </a:r>
          </a:p>
          <a:p>
            <a:r>
              <a:rPr lang="fa-IR" dirty="0" smtClean="0">
                <a:solidFill>
                  <a:srgbClr val="002060"/>
                </a:solidFill>
                <a:cs typeface="B Nazanin" panose="00000400000000000000" pitchFamily="2" charset="-78"/>
              </a:rPr>
              <a:t> 8.بيش </a:t>
            </a:r>
            <a:r>
              <a:rPr lang="fa-IR" dirty="0">
                <a:solidFill>
                  <a:srgbClr val="002060"/>
                </a:solidFill>
                <a:cs typeface="B Nazanin" panose="00000400000000000000" pitchFamily="2" charset="-78"/>
              </a:rPr>
              <a:t>از 24 ساعت از انتونكس استفاده نشود زيرا ويتامين ب 12 را با مداخله روي </a:t>
            </a:r>
            <a:r>
              <a:rPr lang="fa-IR" dirty="0" smtClean="0">
                <a:solidFill>
                  <a:srgbClr val="002060"/>
                </a:solidFill>
                <a:cs typeface="B Nazanin" panose="00000400000000000000" pitchFamily="2" charset="-78"/>
              </a:rPr>
              <a:t>سنتز</a:t>
            </a: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 </a:t>
            </a:r>
            <a:r>
              <a:rPr lang="en-US" dirty="0" smtClean="0">
                <a:solidFill>
                  <a:srgbClr val="002060"/>
                </a:solidFill>
                <a:cs typeface="B Nazanin" panose="00000400000000000000" pitchFamily="2" charset="-78"/>
              </a:rPr>
              <a:t> </a:t>
            </a:r>
            <a:r>
              <a:rPr lang="en-US" dirty="0">
                <a:solidFill>
                  <a:srgbClr val="002060"/>
                </a:solidFill>
                <a:cs typeface="B Nazanin" panose="00000400000000000000" pitchFamily="2" charset="-78"/>
              </a:rPr>
              <a:t>DNA </a:t>
            </a:r>
            <a:r>
              <a:rPr lang="fa-IR" dirty="0" smtClean="0">
                <a:solidFill>
                  <a:srgbClr val="002060"/>
                </a:solidFill>
                <a:cs typeface="B Nazanin" panose="00000400000000000000" pitchFamily="2" charset="-78"/>
              </a:rPr>
              <a:t>غیر فعال می کند</a:t>
            </a:r>
            <a:endParaRPr lang="fa-IR" dirty="0">
              <a:solidFill>
                <a:srgbClr val="002060"/>
              </a:solidFill>
              <a:cs typeface="B Nazanin" panose="00000400000000000000" pitchFamily="2" charset="-78"/>
            </a:endParaRPr>
          </a:p>
        </p:txBody>
      </p:sp>
    </p:spTree>
    <p:extLst>
      <p:ext uri="{BB962C8B-B14F-4D97-AF65-F5344CB8AC3E}">
        <p14:creationId xmlns:p14="http://schemas.microsoft.com/office/powerpoint/2010/main" val="175730957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147248" cy="1143000"/>
          </a:xfrm>
        </p:spPr>
        <p:txBody>
          <a:bodyPr>
            <a:normAutofit/>
          </a:bodyPr>
          <a:lstStyle/>
          <a:p>
            <a:pPr algn="just"/>
            <a:r>
              <a:rPr lang="fa-IR" dirty="0"/>
              <a:t>موارد احتياط و ممنوعيت ها</a:t>
            </a:r>
            <a:r>
              <a:rPr lang="fa-IR" dirty="0" smtClean="0"/>
              <a:t>:</a:t>
            </a:r>
            <a:endParaRPr lang="fa-IR" dirty="0"/>
          </a:p>
        </p:txBody>
      </p:sp>
      <p:sp>
        <p:nvSpPr>
          <p:cNvPr id="3" name="Content Placeholder 2"/>
          <p:cNvSpPr>
            <a:spLocks noGrp="1"/>
          </p:cNvSpPr>
          <p:nvPr>
            <p:ph idx="1"/>
          </p:nvPr>
        </p:nvSpPr>
        <p:spPr/>
        <p:txBody>
          <a:bodyPr/>
          <a:lstStyle/>
          <a:p>
            <a:r>
              <a:rPr lang="fa-IR" dirty="0" smtClean="0"/>
              <a:t>1</a:t>
            </a:r>
            <a:r>
              <a:rPr lang="fa-IR" dirty="0">
                <a:cs typeface="B Nazanin" panose="00000400000000000000" pitchFamily="2" charset="-78"/>
              </a:rPr>
              <a:t>. </a:t>
            </a:r>
            <a:r>
              <a:rPr lang="fa-IR" dirty="0" smtClean="0">
                <a:solidFill>
                  <a:srgbClr val="002060"/>
                </a:solidFill>
                <a:cs typeface="B Nazanin" panose="00000400000000000000" pitchFamily="2" charset="-78"/>
              </a:rPr>
              <a:t>ناتواني </a:t>
            </a:r>
            <a:r>
              <a:rPr lang="fa-IR" dirty="0">
                <a:solidFill>
                  <a:srgbClr val="002060"/>
                </a:solidFill>
                <a:cs typeface="B Nazanin" panose="00000400000000000000" pitchFamily="2" charset="-78"/>
              </a:rPr>
              <a:t>در نگهداري ماسك توسط مادر</a:t>
            </a:r>
          </a:p>
          <a:p>
            <a:r>
              <a:rPr lang="fa-IR" dirty="0">
                <a:solidFill>
                  <a:srgbClr val="002060"/>
                </a:solidFill>
                <a:cs typeface="B Nazanin" panose="00000400000000000000" pitchFamily="2" charset="-78"/>
              </a:rPr>
              <a:t>2. </a:t>
            </a:r>
            <a:r>
              <a:rPr lang="fa-IR" dirty="0" smtClean="0">
                <a:solidFill>
                  <a:srgbClr val="002060"/>
                </a:solidFill>
                <a:cs typeface="B Nazanin" panose="00000400000000000000" pitchFamily="2" charset="-78"/>
              </a:rPr>
              <a:t>شكستگي </a:t>
            </a:r>
            <a:r>
              <a:rPr lang="fa-IR" dirty="0">
                <a:solidFill>
                  <a:srgbClr val="002060"/>
                </a:solidFill>
                <a:cs typeface="B Nazanin" panose="00000400000000000000" pitchFamily="2" charset="-78"/>
              </a:rPr>
              <a:t>هاي ماگزيلوفاسيال</a:t>
            </a:r>
          </a:p>
          <a:p>
            <a:r>
              <a:rPr lang="fa-IR" dirty="0">
                <a:solidFill>
                  <a:srgbClr val="002060"/>
                </a:solidFill>
                <a:cs typeface="B Nazanin" panose="00000400000000000000" pitchFamily="2" charset="-78"/>
              </a:rPr>
              <a:t>3. </a:t>
            </a:r>
            <a:r>
              <a:rPr lang="fa-IR" dirty="0" smtClean="0">
                <a:solidFill>
                  <a:srgbClr val="002060"/>
                </a:solidFill>
                <a:cs typeface="B Nazanin" panose="00000400000000000000" pitchFamily="2" charset="-78"/>
              </a:rPr>
              <a:t>اختلال </a:t>
            </a:r>
            <a:r>
              <a:rPr lang="fa-IR" dirty="0">
                <a:solidFill>
                  <a:srgbClr val="002060"/>
                </a:solidFill>
                <a:cs typeface="B Nazanin" panose="00000400000000000000" pitchFamily="2" charset="-78"/>
              </a:rPr>
              <a:t>سطح هوشياري و مسموميت</a:t>
            </a:r>
          </a:p>
          <a:p>
            <a:r>
              <a:rPr lang="fa-IR" dirty="0">
                <a:solidFill>
                  <a:srgbClr val="002060"/>
                </a:solidFill>
                <a:cs typeface="B Nazanin" panose="00000400000000000000" pitchFamily="2" charset="-78"/>
              </a:rPr>
              <a:t>4. </a:t>
            </a:r>
            <a:r>
              <a:rPr lang="fa-IR" dirty="0" smtClean="0">
                <a:solidFill>
                  <a:srgbClr val="002060"/>
                </a:solidFill>
                <a:cs typeface="B Nazanin" panose="00000400000000000000" pitchFamily="2" charset="-78"/>
              </a:rPr>
              <a:t>اكسيژن </a:t>
            </a:r>
            <a:r>
              <a:rPr lang="fa-IR" dirty="0">
                <a:solidFill>
                  <a:srgbClr val="002060"/>
                </a:solidFill>
                <a:cs typeface="B Nazanin" panose="00000400000000000000" pitchFamily="2" charset="-78"/>
              </a:rPr>
              <a:t>رساني مختل</a:t>
            </a:r>
          </a:p>
          <a:p>
            <a:r>
              <a:rPr lang="fa-IR" dirty="0">
                <a:solidFill>
                  <a:srgbClr val="002060"/>
                </a:solidFill>
                <a:cs typeface="B Nazanin" panose="00000400000000000000" pitchFamily="2" charset="-78"/>
              </a:rPr>
              <a:t>5. </a:t>
            </a:r>
            <a:r>
              <a:rPr lang="fa-IR" dirty="0" smtClean="0">
                <a:solidFill>
                  <a:srgbClr val="002060"/>
                </a:solidFill>
                <a:cs typeface="B Nazanin" panose="00000400000000000000" pitchFamily="2" charset="-78"/>
              </a:rPr>
              <a:t>عفونت </a:t>
            </a:r>
            <a:r>
              <a:rPr lang="fa-IR" dirty="0">
                <a:solidFill>
                  <a:srgbClr val="002060"/>
                </a:solidFill>
                <a:cs typeface="B Nazanin" panose="00000400000000000000" pitchFamily="2" charset="-78"/>
              </a:rPr>
              <a:t>دستگاه تنفسي فوقاني يا بيماري تنفسي</a:t>
            </a:r>
          </a:p>
          <a:p>
            <a:r>
              <a:rPr lang="fa-IR" dirty="0">
                <a:solidFill>
                  <a:srgbClr val="002060"/>
                </a:solidFill>
                <a:cs typeface="B Nazanin" panose="00000400000000000000" pitchFamily="2" charset="-78"/>
              </a:rPr>
              <a:t>6. </a:t>
            </a:r>
            <a:r>
              <a:rPr lang="fa-IR" dirty="0" smtClean="0">
                <a:solidFill>
                  <a:srgbClr val="002060"/>
                </a:solidFill>
                <a:cs typeface="B Nazanin" panose="00000400000000000000" pitchFamily="2" charset="-78"/>
              </a:rPr>
              <a:t>انحراف </a:t>
            </a:r>
            <a:r>
              <a:rPr lang="fa-IR" dirty="0">
                <a:solidFill>
                  <a:srgbClr val="002060"/>
                </a:solidFill>
                <a:cs typeface="B Nazanin" panose="00000400000000000000" pitchFamily="2" charset="-78"/>
              </a:rPr>
              <a:t>بيني، بيماري انسداد مزمن ريه</a:t>
            </a:r>
          </a:p>
          <a:p>
            <a:r>
              <a:rPr lang="fa-IR" dirty="0">
                <a:solidFill>
                  <a:srgbClr val="002060"/>
                </a:solidFill>
                <a:cs typeface="B Nazanin" panose="00000400000000000000" pitchFamily="2" charset="-78"/>
              </a:rPr>
              <a:t>7. </a:t>
            </a:r>
            <a:r>
              <a:rPr lang="fa-IR" dirty="0" smtClean="0">
                <a:solidFill>
                  <a:srgbClr val="002060"/>
                </a:solidFill>
                <a:cs typeface="B Nazanin" panose="00000400000000000000" pitchFamily="2" charset="-78"/>
              </a:rPr>
              <a:t>دريافت </a:t>
            </a:r>
            <a:r>
              <a:rPr lang="fa-IR" dirty="0">
                <a:solidFill>
                  <a:srgbClr val="002060"/>
                </a:solidFill>
                <a:cs typeface="B Nazanin" panose="00000400000000000000" pitchFamily="2" charset="-78"/>
              </a:rPr>
              <a:t>مقدار زياد مخدرهاي وريدي</a:t>
            </a:r>
          </a:p>
        </p:txBody>
      </p:sp>
    </p:spTree>
    <p:extLst>
      <p:ext uri="{BB962C8B-B14F-4D97-AF65-F5344CB8AC3E}">
        <p14:creationId xmlns:p14="http://schemas.microsoft.com/office/powerpoint/2010/main" val="39201098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solidFill>
                  <a:srgbClr val="002060"/>
                </a:solidFill>
              </a:rPr>
              <a:t>8. </a:t>
            </a:r>
            <a:r>
              <a:rPr lang="fa-IR" dirty="0" smtClean="0">
                <a:solidFill>
                  <a:srgbClr val="002060"/>
                </a:solidFill>
                <a:cs typeface="B Nazanin" panose="00000400000000000000" pitchFamily="2" charset="-78"/>
              </a:rPr>
              <a:t>كمبود ويتامين ب 12 و مادران تحت درمان با ويتامين ب 12</a:t>
            </a:r>
          </a:p>
          <a:p>
            <a:r>
              <a:rPr lang="fa-IR" dirty="0" smtClean="0">
                <a:solidFill>
                  <a:srgbClr val="002060"/>
                </a:solidFill>
                <a:cs typeface="B Nazanin" panose="00000400000000000000" pitchFamily="2" charset="-78"/>
              </a:rPr>
              <a:t>9. جراحي فك و صورت در يك ماه اخير</a:t>
            </a:r>
          </a:p>
          <a:p>
            <a:r>
              <a:rPr lang="fa-IR" dirty="0" smtClean="0">
                <a:solidFill>
                  <a:srgbClr val="002060"/>
                </a:solidFill>
                <a:cs typeface="B Nazanin" panose="00000400000000000000" pitchFamily="2" charset="-78"/>
              </a:rPr>
              <a:t>11 . انسداد گوش داخلي</a:t>
            </a:r>
          </a:p>
          <a:p>
            <a:r>
              <a:rPr lang="fa-IR" dirty="0" smtClean="0">
                <a:solidFill>
                  <a:srgbClr val="002060"/>
                </a:solidFill>
                <a:cs typeface="B Nazanin" panose="00000400000000000000" pitchFamily="2" charset="-78"/>
              </a:rPr>
              <a:t>11 </a:t>
            </a:r>
            <a:r>
              <a:rPr lang="fa-IR" dirty="0">
                <a:solidFill>
                  <a:srgbClr val="002060"/>
                </a:solidFill>
                <a:cs typeface="B Nazanin" panose="00000400000000000000" pitchFamily="2" charset="-78"/>
              </a:rPr>
              <a:t>. </a:t>
            </a:r>
            <a:r>
              <a:rPr lang="fa-IR" dirty="0" smtClean="0">
                <a:solidFill>
                  <a:srgbClr val="002060"/>
                </a:solidFill>
                <a:cs typeface="B Nazanin" panose="00000400000000000000" pitchFamily="2" charset="-78"/>
              </a:rPr>
              <a:t>ديسترس </a:t>
            </a:r>
            <a:r>
              <a:rPr lang="fa-IR" dirty="0">
                <a:solidFill>
                  <a:srgbClr val="002060"/>
                </a:solidFill>
                <a:cs typeface="B Nazanin" panose="00000400000000000000" pitchFamily="2" charset="-78"/>
              </a:rPr>
              <a:t>جنيني</a:t>
            </a:r>
          </a:p>
          <a:p>
            <a:r>
              <a:rPr lang="fa-IR" dirty="0">
                <a:solidFill>
                  <a:srgbClr val="002060"/>
                </a:solidFill>
                <a:cs typeface="B Nazanin" panose="00000400000000000000" pitchFamily="2" charset="-78"/>
              </a:rPr>
              <a:t>12 . </a:t>
            </a:r>
            <a:r>
              <a:rPr lang="fa-IR" dirty="0" smtClean="0">
                <a:solidFill>
                  <a:srgbClr val="002060"/>
                </a:solidFill>
                <a:cs typeface="B Nazanin" panose="00000400000000000000" pitchFamily="2" charset="-78"/>
              </a:rPr>
              <a:t>وضعيت </a:t>
            </a:r>
            <a:r>
              <a:rPr lang="fa-IR" dirty="0">
                <a:solidFill>
                  <a:srgbClr val="002060"/>
                </a:solidFill>
                <a:cs typeface="B Nazanin" panose="00000400000000000000" pitchFamily="2" charset="-78"/>
              </a:rPr>
              <a:t>هموديناميك ناپايدار</a:t>
            </a:r>
          </a:p>
          <a:p>
            <a:r>
              <a:rPr lang="fa-IR" dirty="0">
                <a:solidFill>
                  <a:srgbClr val="002060"/>
                </a:solidFill>
                <a:cs typeface="B Nazanin" panose="00000400000000000000" pitchFamily="2" charset="-78"/>
              </a:rPr>
              <a:t>13 . </a:t>
            </a:r>
            <a:r>
              <a:rPr lang="fa-IR" dirty="0" smtClean="0">
                <a:solidFill>
                  <a:srgbClr val="002060"/>
                </a:solidFill>
                <a:cs typeface="B Nazanin" panose="00000400000000000000" pitchFamily="2" charset="-78"/>
              </a:rPr>
              <a:t>برخي </a:t>
            </a:r>
            <a:r>
              <a:rPr lang="fa-IR" dirty="0">
                <a:solidFill>
                  <a:srgbClr val="002060"/>
                </a:solidFill>
                <a:cs typeface="B Nazanin" panose="00000400000000000000" pitchFamily="2" charset="-78"/>
              </a:rPr>
              <a:t>بيماريهاي قلبي نظير هيپرتنشن پولمونر</a:t>
            </a:r>
          </a:p>
          <a:p>
            <a:r>
              <a:rPr lang="fa-IR" dirty="0">
                <a:solidFill>
                  <a:srgbClr val="002060"/>
                </a:solidFill>
                <a:cs typeface="B Nazanin" panose="00000400000000000000" pitchFamily="2" charset="-78"/>
              </a:rPr>
              <a:t>14 . </a:t>
            </a:r>
            <a:r>
              <a:rPr lang="fa-IR" dirty="0" smtClean="0">
                <a:solidFill>
                  <a:srgbClr val="002060"/>
                </a:solidFill>
                <a:cs typeface="B Nazanin" panose="00000400000000000000" pitchFamily="2" charset="-78"/>
              </a:rPr>
              <a:t>راه </a:t>
            </a:r>
            <a:r>
              <a:rPr lang="fa-IR" dirty="0">
                <a:solidFill>
                  <a:srgbClr val="002060"/>
                </a:solidFill>
                <a:cs typeface="B Nazanin" panose="00000400000000000000" pitchFamily="2" charset="-78"/>
              </a:rPr>
              <a:t>هوايي مشكل</a:t>
            </a:r>
          </a:p>
          <a:p>
            <a:r>
              <a:rPr lang="fa-IR" dirty="0">
                <a:solidFill>
                  <a:srgbClr val="002060"/>
                </a:solidFill>
                <a:cs typeface="B Nazanin" panose="00000400000000000000" pitchFamily="2" charset="-78"/>
              </a:rPr>
              <a:t>15 . </a:t>
            </a:r>
            <a:r>
              <a:rPr lang="fa-IR" dirty="0" smtClean="0">
                <a:solidFill>
                  <a:srgbClr val="002060"/>
                </a:solidFill>
                <a:cs typeface="B Nazanin" panose="00000400000000000000" pitchFamily="2" charset="-78"/>
              </a:rPr>
              <a:t>پربودن </a:t>
            </a:r>
            <a:r>
              <a:rPr lang="fa-IR" dirty="0">
                <a:solidFill>
                  <a:srgbClr val="002060"/>
                </a:solidFill>
                <a:cs typeface="B Nazanin" panose="00000400000000000000" pitchFamily="2" charset="-78"/>
              </a:rPr>
              <a:t>معده </a:t>
            </a:r>
            <a:r>
              <a:rPr lang="fa-IR" dirty="0" smtClean="0">
                <a:solidFill>
                  <a:srgbClr val="002060"/>
                </a:solidFill>
                <a:cs typeface="B Nazanin" panose="00000400000000000000" pitchFamily="2" charset="-78"/>
              </a:rPr>
              <a:t>مادر یا مصرف </a:t>
            </a:r>
            <a:r>
              <a:rPr lang="fa-IR" dirty="0">
                <a:solidFill>
                  <a:srgbClr val="002060"/>
                </a:solidFill>
                <a:cs typeface="B Nazanin" panose="00000400000000000000" pitchFamily="2" charset="-78"/>
              </a:rPr>
              <a:t>غذاهاي جامد</a:t>
            </a:r>
          </a:p>
        </p:txBody>
      </p:sp>
    </p:spTree>
    <p:extLst>
      <p:ext uri="{BB962C8B-B14F-4D97-AF65-F5344CB8AC3E}">
        <p14:creationId xmlns:p14="http://schemas.microsoft.com/office/powerpoint/2010/main" val="32792991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solidFill>
                  <a:srgbClr val="C00000"/>
                </a:solidFill>
              </a:rPr>
              <a:t>تجهيزات</a:t>
            </a:r>
            <a:r>
              <a:rPr lang="fa-IR" dirty="0" smtClean="0"/>
              <a:t> :</a:t>
            </a:r>
            <a:endParaRPr lang="fa-IR" dirty="0"/>
          </a:p>
        </p:txBody>
      </p:sp>
      <p:sp>
        <p:nvSpPr>
          <p:cNvPr id="3" name="Content Placeholder 2"/>
          <p:cNvSpPr>
            <a:spLocks noGrp="1"/>
          </p:cNvSpPr>
          <p:nvPr>
            <p:ph idx="1"/>
          </p:nvPr>
        </p:nvSpPr>
        <p:spPr/>
        <p:txBody>
          <a:bodyPr/>
          <a:lstStyle/>
          <a:p>
            <a:pPr marL="0" indent="0">
              <a:buNone/>
            </a:pPr>
            <a:endParaRPr lang="fa-IR" dirty="0" smtClean="0"/>
          </a:p>
          <a:p>
            <a:r>
              <a:rPr lang="fa-IR" dirty="0" smtClean="0"/>
              <a:t>  </a:t>
            </a:r>
            <a:r>
              <a:rPr lang="fa-IR" dirty="0" smtClean="0">
                <a:solidFill>
                  <a:srgbClr val="002060"/>
                </a:solidFill>
                <a:cs typeface="B Nazanin" panose="00000400000000000000" pitchFamily="2" charset="-78"/>
              </a:rPr>
              <a:t>اكسيژن</a:t>
            </a:r>
          </a:p>
          <a:p>
            <a:r>
              <a:rPr lang="fa-IR" dirty="0" smtClean="0">
                <a:solidFill>
                  <a:srgbClr val="002060"/>
                </a:solidFill>
                <a:cs typeface="B Nazanin" panose="00000400000000000000" pitchFamily="2" charset="-78"/>
              </a:rPr>
              <a:t>  فشار سنج</a:t>
            </a:r>
          </a:p>
          <a:p>
            <a:r>
              <a:rPr lang="fa-IR" dirty="0" smtClean="0">
                <a:solidFill>
                  <a:srgbClr val="002060"/>
                </a:solidFill>
                <a:cs typeface="B Nazanin" panose="00000400000000000000" pitchFamily="2" charset="-78"/>
              </a:rPr>
              <a:t>  وسايل احياي بيمار</a:t>
            </a:r>
          </a:p>
          <a:p>
            <a:r>
              <a:rPr lang="fa-IR" dirty="0" smtClean="0">
                <a:solidFill>
                  <a:srgbClr val="002060"/>
                </a:solidFill>
                <a:cs typeface="B Nazanin" panose="00000400000000000000" pitchFamily="2" charset="-78"/>
              </a:rPr>
              <a:t>  ساكشن</a:t>
            </a:r>
          </a:p>
          <a:p>
            <a:r>
              <a:rPr lang="fa-IR" dirty="0" smtClean="0">
                <a:solidFill>
                  <a:srgbClr val="002060"/>
                </a:solidFill>
                <a:cs typeface="B Nazanin" panose="00000400000000000000" pitchFamily="2" charset="-78"/>
              </a:rPr>
              <a:t>  پالس اكسيمتر</a:t>
            </a:r>
            <a:endParaRPr lang="fa-IR" dirty="0">
              <a:solidFill>
                <a:srgbClr val="002060"/>
              </a:solidFill>
              <a:cs typeface="B Nazanin" panose="00000400000000000000" pitchFamily="2" charset="-78"/>
            </a:endParaRPr>
          </a:p>
        </p:txBody>
      </p:sp>
    </p:spTree>
  </p:cSld>
  <p:clrMapOvr>
    <a:masterClrMapping/>
  </p:clrMapOvr>
  <p:transition>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solidFill>
                  <a:srgbClr val="C00000"/>
                </a:solidFill>
                <a:cs typeface="B Nazanin" panose="00000400000000000000" pitchFamily="2" charset="-78"/>
              </a:rPr>
              <a:t>بي دردي با داروهاي وريدي</a:t>
            </a:r>
            <a:endParaRPr lang="fa-IR" dirty="0">
              <a:solidFill>
                <a:srgbClr val="C00000"/>
              </a:solidFill>
              <a:cs typeface="B Nazanin" panose="00000400000000000000" pitchFamily="2" charset="-78"/>
            </a:endParaRPr>
          </a:p>
        </p:txBody>
      </p:sp>
      <p:sp>
        <p:nvSpPr>
          <p:cNvPr id="3" name="Content Placeholder 2"/>
          <p:cNvSpPr>
            <a:spLocks noGrp="1"/>
          </p:cNvSpPr>
          <p:nvPr>
            <p:ph idx="1"/>
          </p:nvPr>
        </p:nvSpPr>
        <p:spPr/>
        <p:txBody>
          <a:bodyPr/>
          <a:lstStyle/>
          <a:p>
            <a:pPr marL="0" indent="0">
              <a:buNone/>
            </a:pPr>
            <a:endParaRPr lang="fa-IR" dirty="0" smtClean="0"/>
          </a:p>
          <a:p>
            <a:pPr>
              <a:buNone/>
            </a:pPr>
            <a:r>
              <a:rPr lang="fa-IR" dirty="0" smtClean="0"/>
              <a:t>1.   </a:t>
            </a:r>
            <a:r>
              <a:rPr lang="fa-IR" dirty="0" smtClean="0">
                <a:solidFill>
                  <a:srgbClr val="002060"/>
                </a:solidFill>
                <a:cs typeface="B Nazanin" panose="00000400000000000000" pitchFamily="2" charset="-78"/>
              </a:rPr>
              <a:t>ميدازولام</a:t>
            </a:r>
          </a:p>
          <a:p>
            <a:pPr>
              <a:buNone/>
            </a:pPr>
            <a:endParaRPr lang="fa-IR" dirty="0" smtClean="0">
              <a:cs typeface="B Nazanin" panose="00000400000000000000" pitchFamily="2" charset="-78"/>
            </a:endParaRPr>
          </a:p>
          <a:p>
            <a:pPr>
              <a:buNone/>
            </a:pPr>
            <a:endParaRPr lang="fa-IR" dirty="0" smtClean="0">
              <a:cs typeface="B Nazanin" panose="00000400000000000000" pitchFamily="2" charset="-78"/>
            </a:endParaRPr>
          </a:p>
          <a:p>
            <a:pPr>
              <a:buNone/>
            </a:pPr>
            <a:r>
              <a:rPr lang="fa-IR" dirty="0" smtClean="0">
                <a:cs typeface="B Nazanin" panose="00000400000000000000" pitchFamily="2" charset="-78"/>
              </a:rPr>
              <a:t> 3.   </a:t>
            </a:r>
            <a:r>
              <a:rPr lang="fa-IR" dirty="0" smtClean="0">
                <a:solidFill>
                  <a:srgbClr val="002060"/>
                </a:solidFill>
                <a:cs typeface="B Nazanin" panose="00000400000000000000" pitchFamily="2" charset="-78"/>
              </a:rPr>
              <a:t>اپيوييد هاي سيستميك  </a:t>
            </a:r>
            <a:endParaRPr lang="fa-IR" dirty="0">
              <a:solidFill>
                <a:srgbClr val="002060"/>
              </a:solidFill>
              <a:cs typeface="B Nazanin" panose="00000400000000000000" pitchFamily="2" charset="-78"/>
            </a:endParaRPr>
          </a:p>
        </p:txBody>
      </p:sp>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    </a:t>
            </a:r>
            <a:r>
              <a:rPr lang="fa-IR" dirty="0" smtClean="0">
                <a:solidFill>
                  <a:srgbClr val="C00000"/>
                </a:solidFill>
                <a:cs typeface="B Nazanin" panose="00000400000000000000" pitchFamily="2" charset="-78"/>
              </a:rPr>
              <a:t>عوارض</a:t>
            </a:r>
            <a:r>
              <a:rPr lang="fa-IR" dirty="0" smtClean="0">
                <a:cs typeface="B Nazanin" panose="00000400000000000000" pitchFamily="2" charset="-78"/>
              </a:rPr>
              <a:t> اپيوييد هاي سيستميك</a:t>
            </a:r>
            <a:endParaRPr lang="fa-IR" dirty="0">
              <a:cs typeface="B Nazanin" panose="00000400000000000000" pitchFamily="2" charset="-78"/>
            </a:endParaRPr>
          </a:p>
        </p:txBody>
      </p:sp>
      <p:sp>
        <p:nvSpPr>
          <p:cNvPr id="3" name="Content Placeholder 2"/>
          <p:cNvSpPr>
            <a:spLocks noGrp="1"/>
          </p:cNvSpPr>
          <p:nvPr>
            <p:ph idx="1"/>
          </p:nvPr>
        </p:nvSpPr>
        <p:spPr/>
        <p:txBody>
          <a:bodyPr/>
          <a:lstStyle/>
          <a:p>
            <a:endParaRPr lang="fa-IR" dirty="0" smtClean="0"/>
          </a:p>
          <a:p>
            <a:endParaRPr lang="fa-IR" dirty="0" smtClean="0"/>
          </a:p>
          <a:p>
            <a:r>
              <a:rPr lang="fa-IR" dirty="0" smtClean="0"/>
              <a:t>              </a:t>
            </a:r>
            <a:r>
              <a:rPr lang="fa-IR" dirty="0">
                <a:solidFill>
                  <a:srgbClr val="002060"/>
                </a:solidFill>
                <a:cs typeface="B Nazanin" panose="00000400000000000000" pitchFamily="2" charset="-78"/>
              </a:rPr>
              <a:t>ت</a:t>
            </a:r>
            <a:r>
              <a:rPr lang="fa-IR" dirty="0" smtClean="0">
                <a:solidFill>
                  <a:srgbClr val="002060"/>
                </a:solidFill>
                <a:cs typeface="B Nazanin" panose="00000400000000000000" pitchFamily="2" charset="-78"/>
              </a:rPr>
              <a:t>هوع و استفراغ</a:t>
            </a:r>
          </a:p>
          <a:p>
            <a:pPr>
              <a:buNone/>
            </a:pPr>
            <a:endParaRPr lang="fa-IR" dirty="0" smtClean="0">
              <a:cs typeface="B Nazanin" panose="00000400000000000000" pitchFamily="2" charset="-78"/>
            </a:endParaRPr>
          </a:p>
          <a:p>
            <a:endParaRPr lang="fa-IR" dirty="0" smtClean="0">
              <a:cs typeface="B Nazanin" panose="00000400000000000000" pitchFamily="2" charset="-78"/>
            </a:endParaRPr>
          </a:p>
          <a:p>
            <a:r>
              <a:rPr lang="fa-IR" dirty="0" smtClean="0">
                <a:cs typeface="B Nazanin" panose="00000400000000000000" pitchFamily="2" charset="-78"/>
              </a:rPr>
              <a:t>              </a:t>
            </a:r>
            <a:r>
              <a:rPr lang="fa-IR" dirty="0" smtClean="0">
                <a:solidFill>
                  <a:srgbClr val="002060"/>
                </a:solidFill>
                <a:cs typeface="B Nazanin" panose="00000400000000000000" pitchFamily="2" charset="-78"/>
              </a:rPr>
              <a:t>دپرسيون تنفسي</a:t>
            </a:r>
            <a:endParaRPr lang="fa-IR" dirty="0">
              <a:solidFill>
                <a:srgbClr val="002060"/>
              </a:solidFill>
              <a:cs typeface="B Nazanin" panose="00000400000000000000" pitchFamily="2" charset="-78"/>
            </a:endParaRPr>
          </a:p>
        </p:txBody>
      </p:sp>
    </p:spTree>
  </p:cSld>
  <p:clrMapOvr>
    <a:masterClrMapping/>
  </p:clrMapOvr>
  <p:transition>
    <p:fade thruBlk="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solidFill>
                  <a:srgbClr val="C00000"/>
                </a:solidFill>
              </a:rPr>
              <a:t>    تجهيزات </a:t>
            </a:r>
            <a:r>
              <a:rPr lang="fa-IR" dirty="0" smtClean="0"/>
              <a:t>:</a:t>
            </a:r>
            <a:endParaRPr lang="fa-IR" dirty="0"/>
          </a:p>
        </p:txBody>
      </p:sp>
      <p:sp>
        <p:nvSpPr>
          <p:cNvPr id="3" name="Content Placeholder 2"/>
          <p:cNvSpPr>
            <a:spLocks noGrp="1"/>
          </p:cNvSpPr>
          <p:nvPr>
            <p:ph idx="1"/>
          </p:nvPr>
        </p:nvSpPr>
        <p:spPr/>
        <p:txBody>
          <a:bodyPr/>
          <a:lstStyle/>
          <a:p>
            <a:r>
              <a:rPr lang="fa-IR" dirty="0" smtClean="0"/>
              <a:t>   </a:t>
            </a:r>
            <a:r>
              <a:rPr lang="fa-IR" dirty="0" smtClean="0">
                <a:solidFill>
                  <a:srgbClr val="002060"/>
                </a:solidFill>
                <a:cs typeface="B Nazanin" panose="00000400000000000000" pitchFamily="2" charset="-78"/>
              </a:rPr>
              <a:t>وسايل جهت راه وريدي</a:t>
            </a:r>
          </a:p>
          <a:p>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   مخدر و نالوكسان</a:t>
            </a:r>
          </a:p>
          <a:p>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   اكسيژن</a:t>
            </a:r>
          </a:p>
          <a:p>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   پالس اكسيمتر </a:t>
            </a:r>
          </a:p>
          <a:p>
            <a:endParaRPr lang="fa-IR" dirty="0" smtClean="0">
              <a:solidFill>
                <a:srgbClr val="002060"/>
              </a:solidFill>
              <a:cs typeface="B Nazanin" panose="00000400000000000000" pitchFamily="2" charset="-78"/>
            </a:endParaRPr>
          </a:p>
          <a:p>
            <a:r>
              <a:rPr lang="fa-IR" dirty="0" smtClean="0">
                <a:solidFill>
                  <a:srgbClr val="002060"/>
                </a:solidFill>
                <a:cs typeface="B Nazanin" panose="00000400000000000000" pitchFamily="2" charset="-78"/>
              </a:rPr>
              <a:t>  وسايل احيا</a:t>
            </a:r>
          </a:p>
          <a:p>
            <a:endParaRPr lang="fa-IR" dirty="0"/>
          </a:p>
        </p:txBody>
      </p:sp>
    </p:spTree>
  </p:cSld>
  <p:clrMapOvr>
    <a:masterClrMapping/>
  </p:clrMapOvr>
  <p:transition>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r>
              <a:rPr lang="fa-IR" dirty="0" smtClean="0">
                <a:solidFill>
                  <a:schemeClr val="tx2"/>
                </a:solidFill>
                <a:cs typeface="B Nazanin" panose="00000400000000000000" pitchFamily="2" charset="-78"/>
              </a:rPr>
              <a:t>مخدرهاي مورد مصرف:</a:t>
            </a:r>
          </a:p>
          <a:p>
            <a:r>
              <a:rPr lang="fa-IR" dirty="0" smtClean="0">
                <a:solidFill>
                  <a:schemeClr val="tx2"/>
                </a:solidFill>
                <a:cs typeface="B Nazanin" panose="00000400000000000000" pitchFamily="2" charset="-78"/>
              </a:rPr>
              <a:t>مپريدين عضلاني: 50 تا 100 ميلي گرم</a:t>
            </a:r>
          </a:p>
          <a:p>
            <a:r>
              <a:rPr lang="fa-IR" dirty="0">
                <a:solidFill>
                  <a:schemeClr val="tx2"/>
                </a:solidFill>
                <a:cs typeface="B Nazanin" panose="00000400000000000000" pitchFamily="2" charset="-78"/>
              </a:rPr>
              <a:t> </a:t>
            </a:r>
            <a:r>
              <a:rPr lang="fa-IR" dirty="0" smtClean="0">
                <a:solidFill>
                  <a:schemeClr val="tx2"/>
                </a:solidFill>
                <a:cs typeface="B Nazanin" panose="00000400000000000000" pitchFamily="2" charset="-78"/>
              </a:rPr>
              <a:t>         </a:t>
            </a:r>
            <a:r>
              <a:rPr lang="fa-IR" dirty="0" smtClean="0">
                <a:solidFill>
                  <a:schemeClr val="tx2"/>
                </a:solidFill>
                <a:cs typeface="B Nazanin" panose="00000400000000000000" pitchFamily="2" charset="-78"/>
              </a:rPr>
              <a:t> وريدي</a:t>
            </a:r>
            <a:r>
              <a:rPr lang="fa-IR" dirty="0" smtClean="0">
                <a:solidFill>
                  <a:schemeClr val="tx2"/>
                </a:solidFill>
                <a:cs typeface="B Nazanin" panose="00000400000000000000" pitchFamily="2" charset="-78"/>
              </a:rPr>
              <a:t>: 25 تا 50 ميلي گرم</a:t>
            </a:r>
          </a:p>
          <a:p>
            <a:r>
              <a:rPr lang="fa-IR" dirty="0" smtClean="0">
                <a:solidFill>
                  <a:schemeClr val="tx2"/>
                </a:solidFill>
                <a:cs typeface="B Nazanin" panose="00000400000000000000" pitchFamily="2" charset="-78"/>
              </a:rPr>
              <a:t>فنتانيل وريدي: 50 تا 100 ميكروگرم</a:t>
            </a:r>
          </a:p>
          <a:p>
            <a:r>
              <a:rPr lang="fa-IR" dirty="0" smtClean="0">
                <a:solidFill>
                  <a:schemeClr val="tx2"/>
                </a:solidFill>
                <a:cs typeface="B Nazanin" panose="00000400000000000000" pitchFamily="2" charset="-78"/>
              </a:rPr>
              <a:t>مورفين عضلاني: 10 ميليگرم</a:t>
            </a:r>
          </a:p>
          <a:p>
            <a:r>
              <a:rPr lang="fa-IR" dirty="0">
                <a:solidFill>
                  <a:schemeClr val="tx2"/>
                </a:solidFill>
                <a:cs typeface="B Nazanin" panose="00000400000000000000" pitchFamily="2" charset="-78"/>
              </a:rPr>
              <a:t> </a:t>
            </a:r>
            <a:r>
              <a:rPr lang="fa-IR" dirty="0" smtClean="0">
                <a:solidFill>
                  <a:schemeClr val="tx2"/>
                </a:solidFill>
                <a:cs typeface="B Nazanin" panose="00000400000000000000" pitchFamily="2" charset="-78"/>
              </a:rPr>
              <a:t>        وريدي   : 5-2 ميليگرم</a:t>
            </a:r>
          </a:p>
        </p:txBody>
      </p:sp>
    </p:spTree>
    <p:extLst>
      <p:ext uri="{BB962C8B-B14F-4D97-AF65-F5344CB8AC3E}">
        <p14:creationId xmlns:p14="http://schemas.microsoft.com/office/powerpoint/2010/main" val="16968785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fa-IR" dirty="0" smtClean="0"/>
              <a:t> </a:t>
            </a:r>
            <a:r>
              <a:rPr lang="fa-IR" dirty="0" smtClean="0">
                <a:cs typeface="B Nazanin" panose="00000400000000000000" pitchFamily="2" charset="-78"/>
              </a:rPr>
              <a:t>نكته</a:t>
            </a:r>
            <a:endParaRPr lang="fa-IR" dirty="0">
              <a:cs typeface="B Nazanin" panose="00000400000000000000" pitchFamily="2" charset="-78"/>
            </a:endParaRPr>
          </a:p>
        </p:txBody>
      </p:sp>
      <p:sp>
        <p:nvSpPr>
          <p:cNvPr id="3" name="Content Placeholder 2"/>
          <p:cNvSpPr>
            <a:spLocks noGrp="1"/>
          </p:cNvSpPr>
          <p:nvPr>
            <p:ph idx="1"/>
          </p:nvPr>
        </p:nvSpPr>
        <p:spPr/>
        <p:txBody>
          <a:bodyPr/>
          <a:lstStyle/>
          <a:p>
            <a:endParaRPr lang="fa-IR" dirty="0" smtClean="0">
              <a:cs typeface="B Nazanin" panose="00000400000000000000" pitchFamily="2" charset="-78"/>
            </a:endParaRPr>
          </a:p>
          <a:p>
            <a:endParaRPr lang="fa-IR" dirty="0">
              <a:solidFill>
                <a:schemeClr val="tx2"/>
              </a:solidFill>
              <a:cs typeface="B Nazanin" panose="00000400000000000000" pitchFamily="2" charset="-78"/>
            </a:endParaRPr>
          </a:p>
          <a:p>
            <a:r>
              <a:rPr lang="fa-IR" dirty="0" smtClean="0">
                <a:solidFill>
                  <a:schemeClr val="tx2"/>
                </a:solidFill>
                <a:cs typeface="B Nazanin" panose="00000400000000000000" pitchFamily="2" charset="-78"/>
              </a:rPr>
              <a:t>زايمان بايد بين يك تا 4 ساعت بعد از تجوز مخدر اتفاق نيفتد در غير اينصورت براي احياي نوزاد بايد آمادگي لازم را داشته باشيم</a:t>
            </a:r>
            <a:endParaRPr lang="fa-IR" dirty="0">
              <a:solidFill>
                <a:schemeClr val="tx2"/>
              </a:solidFill>
              <a:cs typeface="B Nazanin" panose="00000400000000000000" pitchFamily="2" charset="-78"/>
            </a:endParaRPr>
          </a:p>
        </p:txBody>
      </p:sp>
    </p:spTree>
    <p:extLst>
      <p:ext uri="{BB962C8B-B14F-4D97-AF65-F5344CB8AC3E}">
        <p14:creationId xmlns:p14="http://schemas.microsoft.com/office/powerpoint/2010/main" val="36220542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5616" y="0"/>
            <a:ext cx="6912768" cy="6858000"/>
          </a:xfrm>
        </p:spPr>
      </p:pic>
    </p:spTree>
    <p:extLst>
      <p:ext uri="{BB962C8B-B14F-4D97-AF65-F5344CB8AC3E}">
        <p14:creationId xmlns:p14="http://schemas.microsoft.com/office/powerpoint/2010/main" val="234329093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1023</TotalTime>
  <Words>2296</Words>
  <Application>Microsoft Office PowerPoint</Application>
  <PresentationFormat>On-screen Show (4:3)</PresentationFormat>
  <Paragraphs>247</Paragraphs>
  <Slides>61</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61</vt:i4>
      </vt:variant>
    </vt:vector>
  </HeadingPairs>
  <TitlesOfParts>
    <vt:vector size="70" baseType="lpstr">
      <vt:lpstr>Arial</vt:lpstr>
      <vt:lpstr>B Mitra</vt:lpstr>
      <vt:lpstr>B Nazanin</vt:lpstr>
      <vt:lpstr>Calibri</vt:lpstr>
      <vt:lpstr>Constantia</vt:lpstr>
      <vt:lpstr>Majalla UI</vt:lpstr>
      <vt:lpstr>Traditional Arabic</vt:lpstr>
      <vt:lpstr>Wingdings 2</vt:lpstr>
      <vt:lpstr>Flow</vt:lpstr>
      <vt:lpstr>به نام خداوند بخشنده ی مهربان</vt:lpstr>
      <vt:lpstr>PowerPoint Presentation</vt:lpstr>
      <vt:lpstr>PowerPoint Presentation</vt:lpstr>
      <vt:lpstr>كنترانديكاسيونهاي مطلق :</vt:lpstr>
      <vt:lpstr>كنترانديكاسيونهاي نسبي:</vt:lpstr>
      <vt:lpstr> نكته ها</vt:lpstr>
      <vt:lpstr>روش انجام آنالژزي اپيدورال</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اقدامات مناسب طي آنالژزي </vt:lpstr>
      <vt:lpstr>PowerPoint Presentation</vt:lpstr>
      <vt:lpstr>PowerPoint Presentation</vt:lpstr>
      <vt:lpstr>PowerPoint Presentation</vt:lpstr>
      <vt:lpstr>PowerPoint Presentation</vt:lpstr>
      <vt:lpstr>انديكاسيونهاي نگه داشتن كاتتر اپيدورال بعد از زايمان:</vt:lpstr>
      <vt:lpstr>PowerPoint Presentation</vt:lpstr>
      <vt:lpstr>  نكات قابل توجه پس از زايمان:</vt:lpstr>
      <vt:lpstr>PowerPoint Presentation</vt:lpstr>
      <vt:lpstr>داروهاي مصرفي اپيدورال تك دوز</vt:lpstr>
      <vt:lpstr>اپيدورال مداوم</vt:lpstr>
      <vt:lpstr>PowerPoint Presentation</vt:lpstr>
      <vt:lpstr>PowerPoint Presentation</vt:lpstr>
      <vt:lpstr>   missed segment  </vt:lpstr>
      <vt:lpstr> كاتتر خوني</vt:lpstr>
      <vt:lpstr> نكته</vt:lpstr>
      <vt:lpstr> روش های غیر دارویی</vt:lpstr>
      <vt:lpstr>PowerPoint Presentation</vt:lpstr>
      <vt:lpstr>PowerPoint Presentation</vt:lpstr>
      <vt:lpstr> )TENS تحریک الکتریکی سطحی عصب)</vt:lpstr>
      <vt:lpstr>PowerPoint Presentation</vt:lpstr>
      <vt:lpstr>PowerPoint Presentation</vt:lpstr>
      <vt:lpstr> طب فشاري</vt:lpstr>
      <vt:lpstr>PowerPoint Presentation</vt:lpstr>
      <vt:lpstr>PowerPoint Presentation</vt:lpstr>
      <vt:lpstr>PowerPoint Presentation</vt:lpstr>
      <vt:lpstr>حرکت کردن مادر حین لیبر</vt:lpstr>
      <vt:lpstr>روش هاي بي دردي غير رژيونال :</vt:lpstr>
      <vt:lpstr>entonox</vt:lpstr>
      <vt:lpstr>PowerPoint Presentation</vt:lpstr>
      <vt:lpstr>PowerPoint Presentation</vt:lpstr>
      <vt:lpstr>PowerPoint Presentation</vt:lpstr>
      <vt:lpstr>مزاياي انتونوكس </vt:lpstr>
      <vt:lpstr>معايب انتونوكس</vt:lpstr>
      <vt:lpstr>نكته ها</vt:lpstr>
      <vt:lpstr>  روش انجام:</vt:lpstr>
      <vt:lpstr>PowerPoint Presentation</vt:lpstr>
      <vt:lpstr>موارد احتياط و ممنوعيت ها:</vt:lpstr>
      <vt:lpstr>PowerPoint Presentation</vt:lpstr>
      <vt:lpstr>تجهيزات :</vt:lpstr>
      <vt:lpstr>بي دردي با داروهاي وريدي</vt:lpstr>
      <vt:lpstr>    عوارض اپيوييد هاي سيستميك</vt:lpstr>
      <vt:lpstr>    تجهيزات :</vt:lpstr>
      <vt:lpstr>PowerPoint Presentation</vt:lpstr>
      <vt:lpstr> نكته</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dc:creator>
  <cp:lastModifiedBy>Hp</cp:lastModifiedBy>
  <cp:revision>163</cp:revision>
  <dcterms:created xsi:type="dcterms:W3CDTF">2014-12-03T23:04:19Z</dcterms:created>
  <dcterms:modified xsi:type="dcterms:W3CDTF">2026-08-31T21:25:30Z</dcterms:modified>
</cp:coreProperties>
</file>